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1884" r:id="rId2"/>
    <p:sldId id="2028" r:id="rId3"/>
    <p:sldId id="2043" r:id="rId4"/>
    <p:sldId id="2044" r:id="rId5"/>
    <p:sldId id="2045" r:id="rId6"/>
    <p:sldId id="2042" r:id="rId7"/>
    <p:sldId id="2041" r:id="rId8"/>
    <p:sldId id="1949" r:id="rId9"/>
    <p:sldId id="1951" r:id="rId10"/>
    <p:sldId id="1952" r:id="rId11"/>
    <p:sldId id="1968" r:id="rId12"/>
    <p:sldId id="1947" r:id="rId13"/>
    <p:sldId id="1971" r:id="rId14"/>
    <p:sldId id="1976" r:id="rId15"/>
    <p:sldId id="2020" r:id="rId16"/>
    <p:sldId id="2021" r:id="rId17"/>
    <p:sldId id="2022" r:id="rId18"/>
    <p:sldId id="2023" r:id="rId19"/>
    <p:sldId id="2024" r:id="rId20"/>
    <p:sldId id="1946" r:id="rId21"/>
    <p:sldId id="1994" r:id="rId22"/>
    <p:sldId id="1998" r:id="rId23"/>
    <p:sldId id="2025" r:id="rId24"/>
    <p:sldId id="2026" r:id="rId25"/>
    <p:sldId id="2038" r:id="rId26"/>
    <p:sldId id="2039" r:id="rId27"/>
    <p:sldId id="1978" r:id="rId28"/>
    <p:sldId id="1943" r:id="rId29"/>
    <p:sldId id="2033" r:id="rId30"/>
    <p:sldId id="2032" r:id="rId31"/>
    <p:sldId id="2036" r:id="rId32"/>
    <p:sldId id="2037" r:id="rId33"/>
    <p:sldId id="1986" r:id="rId34"/>
    <p:sldId id="2005" r:id="rId35"/>
    <p:sldId id="2008" r:id="rId36"/>
    <p:sldId id="2006" r:id="rId37"/>
    <p:sldId id="2011" r:id="rId38"/>
    <p:sldId id="2027" r:id="rId39"/>
    <p:sldId id="1988" r:id="rId40"/>
    <p:sldId id="1989" r:id="rId41"/>
    <p:sldId id="1983" r:id="rId42"/>
    <p:sldId id="1981" r:id="rId43"/>
    <p:sldId id="1935" r:id="rId44"/>
    <p:sldId id="1985" r:id="rId45"/>
    <p:sldId id="1990" r:id="rId46"/>
    <p:sldId id="2009" r:id="rId47"/>
    <p:sldId id="1987" r:id="rId48"/>
    <p:sldId id="1984" r:id="rId49"/>
    <p:sldId id="2010" r:id="rId50"/>
    <p:sldId id="1948" r:id="rId51"/>
    <p:sldId id="1954" r:id="rId52"/>
    <p:sldId id="2004" r:id="rId53"/>
    <p:sldId id="2003" r:id="rId54"/>
    <p:sldId id="2012" r:id="rId55"/>
    <p:sldId id="2013" r:id="rId56"/>
    <p:sldId id="2048" r:id="rId57"/>
    <p:sldId id="2015" r:id="rId58"/>
    <p:sldId id="2016" r:id="rId59"/>
    <p:sldId id="2017" r:id="rId60"/>
    <p:sldId id="2018" r:id="rId61"/>
    <p:sldId id="192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569C51-6C2D-4581-A11F-EFB52A63B955}">
          <p14:sldIdLst>
            <p14:sldId id="1884"/>
            <p14:sldId id="2028"/>
            <p14:sldId id="2043"/>
            <p14:sldId id="2044"/>
            <p14:sldId id="2045"/>
            <p14:sldId id="2042"/>
            <p14:sldId id="2041"/>
            <p14:sldId id="1949"/>
            <p14:sldId id="1951"/>
            <p14:sldId id="1952"/>
            <p14:sldId id="1968"/>
            <p14:sldId id="1947"/>
            <p14:sldId id="1971"/>
            <p14:sldId id="1976"/>
            <p14:sldId id="2020"/>
            <p14:sldId id="2021"/>
            <p14:sldId id="2022"/>
            <p14:sldId id="2023"/>
            <p14:sldId id="2024"/>
            <p14:sldId id="1946"/>
            <p14:sldId id="1994"/>
            <p14:sldId id="1998"/>
            <p14:sldId id="2025"/>
            <p14:sldId id="2026"/>
            <p14:sldId id="2038"/>
            <p14:sldId id="2039"/>
            <p14:sldId id="1978"/>
            <p14:sldId id="1943"/>
            <p14:sldId id="2033"/>
            <p14:sldId id="2032"/>
            <p14:sldId id="2036"/>
            <p14:sldId id="2037"/>
            <p14:sldId id="1986"/>
            <p14:sldId id="2005"/>
            <p14:sldId id="2008"/>
            <p14:sldId id="2006"/>
            <p14:sldId id="2011"/>
            <p14:sldId id="2027"/>
            <p14:sldId id="1988"/>
            <p14:sldId id="1989"/>
            <p14:sldId id="1983"/>
            <p14:sldId id="1981"/>
            <p14:sldId id="1935"/>
            <p14:sldId id="1985"/>
            <p14:sldId id="1990"/>
            <p14:sldId id="2009"/>
            <p14:sldId id="1987"/>
            <p14:sldId id="1984"/>
            <p14:sldId id="2010"/>
            <p14:sldId id="1948"/>
            <p14:sldId id="1954"/>
            <p14:sldId id="2004"/>
            <p14:sldId id="2003"/>
            <p14:sldId id="2012"/>
            <p14:sldId id="2013"/>
            <p14:sldId id="2048"/>
            <p14:sldId id="2015"/>
            <p14:sldId id="2016"/>
            <p14:sldId id="2017"/>
            <p14:sldId id="2018"/>
            <p14:sldId id="19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5:03.4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24575,'5'0'0,"6"0"0,7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5:06.8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53 24575,'75'1'0,"84"-3"0,-139 0 0,32-10 0,-34 8 0,0 0 0,23-2 0,18 6 204,-34 1-184,31-2 0,-50 0-166,0 0 0,0 0-1,0 0 1,0-1 0,0 0-1,0 0 1,-1 0 0,1-1 0,-1 1-1,6-5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5:27.9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136 25 24575,'58'-1'0,"61"2"0,-108 0 0,20 2 0,0-1 0,43-2 0,-52-4 0,-23 2 0,-13 2 0,-47-1 0,29 0 0,0 1 0,-1 1 0,1 2 0,0 1 0,-45 12 0,67-14 0,1 0 0,-1 0 0,1-1 0,-1-1 0,1 0 0,-17-1 0,16 0 0,-1 0 0,0 1 0,1 1 0,-20 2 0,30-3 0,-1 1 0,0-1 0,1 0 0,-1 0 0,1 0 0,-1 1 0,0-1 0,1 0 0,-1 1 0,1-1 0,-1 0 0,1 1 0,-1-1 0,1 0 0,-1 1 0,1-1 0,0 1 0,-1-1 0,1 1 0,0-1 0,-1 1 0,1 0 0,0-1 0,-1 1 0,1-1 0,0 1 0,0 0 0,0-1 0,0 1 0,0 0 0,4 3 0,7-11 0,-6 3 0,-1-1 0,1 1 0,0 0 0,0 0 0,0 1 0,0-1 0,1 1 0,0 1 0,-1-1 0,1 1 0,0 0 0,0 0 0,0 0 0,1 1 0,-1 0 0,0 0 0,8 1 0,18 1 0,60 9 0,-90-10 0,1 0 0,0 1 0,-1-1 0,1 1 0,-1 0 0,1 0 0,-1 0 0,4 2 0,-5-2 0,-1-1 0,1 1 0,0 0 0,-1-1 0,1 1 0,-1 0 0,0 0 0,1-1 0,-1 1 0,0 0 0,1 0 0,-1 0 0,0-1 0,0 1 0,0 0 0,1 0 0,-1 0 0,0 0 0,0 0 0,-1-1 0,1 1 0,0 0 0,0 0 0,0 0 0,0 0 0,-1-1 0,1 1 0,0 0 0,-1 0 0,1 0 0,-1 0 0,0 0 0,0 0 0,0 0 0,0 0 0,-1 0 0,1 0 0,0 0 0,0 0 0,0-1 0,-1 1 0,1-1 0,0 1 0,-1-1 0,1 1 0,-1-1 0,1 0 0,0 1 0,-1-1 0,1 0 0,-1 0 0,1 0 0,-1 0 0,1-1 0,0 1 0,-3-1 0,3 1 0,-1 0 0,1 0 0,0 0 0,-1 0 0,1-1 0,-1 1 0,1 0 0,0-1 0,0 1 0,-1-1 0,1 0 0,0 1 0,0-1 0,0 0 0,-1 0 0,1 0 0,0 0 0,0 0 0,0 0 0,1 0 0,-1 0 0,0 0 0,0 0 0,1 0 0,-2-3 0,2 3 12,-1-1 1,1 0-1,0 0 0,0 1 0,0-1 0,0 0 1,0 0-1,0 0 0,0 1 0,1-1 0,-1 0 1,1 1-1,-1-1 0,1 0 0,0 1 0,-1-1 0,1 0 1,0 1-1,0-1 0,0 1 0,0 0 0,1-1 1,-1 1-1,0 0 0,0 0 0,1-1 0,2 0 1,1 0-203,-1 0 0,1 1 1,0 0-1,-1 0 0,1 0 1,0 1-1,0 0 1,9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5:28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6:1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9D369-BFFE-4169-97F1-9BACB90DDDEC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E5779-4396-4D31-BB72-AE3B3D60A1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27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2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8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2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0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9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1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55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9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8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9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4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0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E049-6862-01BF-59E8-C8B98C28E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C1142-5E4C-F7E4-8757-3B03A7CC7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3DADA-1661-E777-D7C3-45AEE981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6C41-BC41-DD01-B79F-3705E81C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03183-FE36-A8CD-212E-55048933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66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2193-4B60-3D72-025D-4162D131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7610F-08B8-06BE-D368-5376C89D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C9C74-167C-568C-8337-A97C0F61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12242-63F4-3FB6-3E72-FEF98018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1341-B45F-302C-38DA-A4238F49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89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3C89D-712B-BA06-B3AC-61E1A942F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781D0-B44B-F3AB-E3CD-EB3E1379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5044-5682-ADF8-3C07-9508E2DF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2D79E-0EB6-BE67-93C6-E0B473E3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535FD-3BE3-A6FE-4557-E27F98FC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80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7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6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9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9886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FA15-DBF3-8379-C0DD-24008DC1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E191-A8BC-00FD-5140-53A6644A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A5F7-06E5-6A70-C0D7-477024EB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47110-6008-841D-C531-7E78BB57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D23E8-852F-47E6-406E-71A0C94B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134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0C0E-C52E-9A00-A9B9-E62BD84A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CF94-29EC-0E0A-8C63-F34A1F63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A2CC7-23C5-2FFD-47BA-92A5EDB3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C696-FDB1-A120-54D0-16C595E7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28A9-18A3-20F8-12D1-F6B72CF0E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19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86F2-AA15-FB23-AD49-5AEE939B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D324-9285-98F0-321E-CA0C0CB99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F8FE6-A23D-8B8E-B10E-2DB7BA6A7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AA3BD-0DFC-17E7-94E0-0B1D9181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CD2D8-A1BF-756E-8166-4DC8AADD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D2B7D-5BE2-7602-8BC0-5398663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9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57FB-F539-4A24-51BB-796F812B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AF363-100A-DFE0-78CE-18E307DB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15C4B-3E04-6CD6-27DE-FE1750FDC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07A74-582C-BAC9-2135-F8CA553A3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C03B-8F32-4DC0-E790-AAE99F6CD4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16135-6A47-678E-76E2-845FB63D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D2DEF-8AD5-A3A8-C8D1-AB7B7A62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B3966-44EA-D0CA-1E16-C7A10063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97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4000-D21D-0B9B-E2B8-DBB24D78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1B6CD-2C80-B5D8-8B52-69B878D3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1951-4A7B-4D00-7DDA-31228BFA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1AAAE-7BD0-E12C-5E9C-08B820C6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7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429E47-9C1F-BB7B-EE33-94AFD3EF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921B6-EE23-AAA4-CE66-3502CBBE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3642D-CA61-D644-2C46-E63B3BA3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32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D93D-2188-9585-2E48-374A242E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EE03-5613-8E49-3369-73D0DC44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0002A-B86E-5384-A2E3-D4E177C5A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008DC-7344-A1B6-5F71-31B02D0B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908C6-C971-2F3D-1444-6CC28E63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98D29-5EDD-116C-5FB6-1138704A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07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E9F5-C91D-A0BF-80F5-E255D2B6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47A76-8DC5-2F94-98CD-F4603376D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B2EEF-3FA6-8E32-5528-92D711BF3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544F9-BC19-F0CB-90C9-47FCF8E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5368F-5C0A-7B35-B512-F1D259D0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B46FA-CE86-DAA2-C457-189A140F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44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0ED14-8D60-D74E-4F51-6948207A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CF6D-0954-B9F7-24BD-CBDD21834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3AD78-EBB2-A9DC-6874-8C3B23735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69C25-AEF7-4EA2-BD79-76DE11DF9258}" type="datetimeFigureOut">
              <a:rPr lang="en-IN" smtClean="0"/>
              <a:t>24-05-2023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D96E-7530-D935-586E-ACD3CE8E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E84FA-917A-E7D3-EE66-2DA3499B4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FF3E3-C4F2-47B1-BC92-2BCC6B718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2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21" Type="http://schemas.openxmlformats.org/officeDocument/2006/relationships/image" Target="../media/image59.jp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24" Type="http://schemas.openxmlformats.org/officeDocument/2006/relationships/image" Target="../media/image62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23" Type="http://schemas.openxmlformats.org/officeDocument/2006/relationships/image" Target="../media/image61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Relationship Id="rId22" Type="http://schemas.openxmlformats.org/officeDocument/2006/relationships/image" Target="../media/image6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18" Type="http://schemas.microsoft.com/office/2007/relationships/hdphoto" Target="../media/hdphoto1.wdp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17" Type="http://schemas.openxmlformats.org/officeDocument/2006/relationships/image" Target="../media/image78.png"/><Relationship Id="rId2" Type="http://schemas.openxmlformats.org/officeDocument/2006/relationships/image" Target="../media/image63.jpeg"/><Relationship Id="rId16" Type="http://schemas.openxmlformats.org/officeDocument/2006/relationships/image" Target="../media/image7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jpe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Relationship Id="rId14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future.2019.06.02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40708-018-0079-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8C9E927-AB92-5BF4-D20D-635689CD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66" y="535419"/>
            <a:ext cx="8908466" cy="209405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Learning assessment for Dyslexic Children using Multimodal Deep Learning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Techniques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C655E61-53BA-3ADB-547E-5C0E74F6A2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47270" y="3750132"/>
            <a:ext cx="4697457" cy="257244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BY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JAYACHANDRU K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21MZ02 – M.E CSE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UNDER THE GUIDENCE OF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MS. R. THIRUMAHAL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ASSISTANT PROFESSOR(S.G)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DEPARTMENT OF COMPUTER SCIENCE AND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A2D8F-81B9-4994-079D-3BA92795AFBB}"/>
              </a:ext>
            </a:extLst>
          </p:cNvPr>
          <p:cNvSpPr txBox="1"/>
          <p:nvPr/>
        </p:nvSpPr>
        <p:spPr>
          <a:xfrm>
            <a:off x="4662169" y="2444805"/>
            <a:ext cx="286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21ZC81 - Project Work II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50F604-57D6-04B4-CF42-05687DE3CEF1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CEE7F-17E2-A0CA-AF36-B7B12F21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550C12-FAE4-F50E-C21E-09CB16FD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30974"/>
              </p:ext>
            </p:extLst>
          </p:nvPr>
        </p:nvGraphicFramePr>
        <p:xfrm>
          <a:off x="1045029" y="1315615"/>
          <a:ext cx="10370533" cy="37640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4792">
                  <a:extLst>
                    <a:ext uri="{9D8B030D-6E8A-4147-A177-3AD203B41FA5}">
                      <a16:colId xmlns:a16="http://schemas.microsoft.com/office/drawing/2014/main" val="3818470944"/>
                    </a:ext>
                  </a:extLst>
                </a:gridCol>
                <a:gridCol w="2307698">
                  <a:extLst>
                    <a:ext uri="{9D8B030D-6E8A-4147-A177-3AD203B41FA5}">
                      <a16:colId xmlns:a16="http://schemas.microsoft.com/office/drawing/2014/main" val="2696326027"/>
                    </a:ext>
                  </a:extLst>
                </a:gridCol>
                <a:gridCol w="2250043">
                  <a:extLst>
                    <a:ext uri="{9D8B030D-6E8A-4147-A177-3AD203B41FA5}">
                      <a16:colId xmlns:a16="http://schemas.microsoft.com/office/drawing/2014/main" val="4006298848"/>
                    </a:ext>
                  </a:extLst>
                </a:gridCol>
                <a:gridCol w="925945">
                  <a:extLst>
                    <a:ext uri="{9D8B030D-6E8A-4147-A177-3AD203B41FA5}">
                      <a16:colId xmlns:a16="http://schemas.microsoft.com/office/drawing/2014/main" val="229050099"/>
                    </a:ext>
                  </a:extLst>
                </a:gridCol>
                <a:gridCol w="4072055">
                  <a:extLst>
                    <a:ext uri="{9D8B030D-6E8A-4147-A177-3AD203B41FA5}">
                      <a16:colId xmlns:a16="http://schemas.microsoft.com/office/drawing/2014/main" val="654579195"/>
                    </a:ext>
                  </a:extLst>
                </a:gridCol>
              </a:tblGrid>
              <a:tr h="36322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S. No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Topic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Author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year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Inference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43514"/>
                  </a:ext>
                </a:extLst>
              </a:tr>
              <a:tr h="1274365">
                <a:tc>
                  <a:txBody>
                    <a:bodyPr/>
                    <a:lstStyle/>
                    <a:p>
                      <a:r>
                        <a:rPr lang="en-IN" sz="1600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Review of EEG-based pattern classification frameworks for dyslexia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Perera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, H., 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Shiratuddin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, M.F. &amp; Wong, K.W.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Explains about the dyslexia. SVM is said to be a promising classifier for EEG signal classification.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51919"/>
                  </a:ext>
                </a:extLst>
              </a:tr>
              <a:tr h="2126493">
                <a:tc>
                  <a:txBody>
                    <a:bodyPr/>
                    <a:lstStyle/>
                    <a:p>
                      <a:r>
                        <a:rPr lang="en-IN" sz="1600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Design and Implementation of an EEG-Based Learning-Style Recognition Mechanism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Zhang B, Chai C, Yin Z, Shi 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Give detailed study of EEG collection, </a:t>
                      </a:r>
                      <a:r>
                        <a:rPr lang="en-IN" sz="1600" dirty="0" err="1"/>
                        <a:t>preprocessing</a:t>
                      </a:r>
                      <a:r>
                        <a:rPr lang="en-IN" sz="1600" dirty="0"/>
                        <a:t> and model construction.</a:t>
                      </a:r>
                      <a:r>
                        <a:rPr lang="en-US" sz="1600" dirty="0"/>
                        <a:t> EEG signals can effectively recognize learning styles with an accuracy of 71.2%. 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1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8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39C3-3E6E-6218-C5B2-B73FCB23A9FB}"/>
              </a:ext>
            </a:extLst>
          </p:cNvPr>
          <p:cNvSpPr txBox="1">
            <a:spLocks/>
          </p:cNvSpPr>
          <p:nvPr/>
        </p:nvSpPr>
        <p:spPr>
          <a:xfrm>
            <a:off x="822960" y="1237844"/>
            <a:ext cx="10515600" cy="50659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EEG Muse 2 headband is a wearable device that measures and monitors brain activity through EEG sensors placed on the forehead and behind the ears.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 provides real-time feedback and insights into brainwave patterns, allowing users to engage in activities like meditation, brain training, and sleep tracking.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headband is comfortable, wireless, and has a rechargeable battery, making it convenient for extended use and seamless integration with compatible devices.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EEG Device (MUSE 2)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51E684-74DF-D023-9EE3-0B015C67169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992119" y="4239947"/>
            <a:ext cx="4913269" cy="1593215"/>
          </a:xfr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D52BDD-B53E-6863-0604-D6472C5DF6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F7457-00F8-2664-ECAA-2C7302B1C091}"/>
              </a:ext>
            </a:extLst>
          </p:cNvPr>
          <p:cNvSpPr txBox="1"/>
          <p:nvPr/>
        </p:nvSpPr>
        <p:spPr>
          <a:xfrm>
            <a:off x="3904433" y="5730240"/>
            <a:ext cx="308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</a:t>
            </a:r>
            <a:r>
              <a:rPr lang="en-IN" dirty="0"/>
              <a:t> Muse 2 EEG Head Band</a:t>
            </a:r>
          </a:p>
        </p:txBody>
      </p:sp>
    </p:spTree>
    <p:extLst>
      <p:ext uri="{BB962C8B-B14F-4D97-AF65-F5344CB8AC3E}">
        <p14:creationId xmlns:p14="http://schemas.microsoft.com/office/powerpoint/2010/main" val="392057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0087D06-D1B0-549C-8E32-76D45D255120}"/>
              </a:ext>
            </a:extLst>
          </p:cNvPr>
          <p:cNvSpPr/>
          <p:nvPr/>
        </p:nvSpPr>
        <p:spPr>
          <a:xfrm>
            <a:off x="5619598" y="1952063"/>
            <a:ext cx="330367" cy="2823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AF76C9-EC72-391C-5057-FE2E0AB590AE}"/>
              </a:ext>
            </a:extLst>
          </p:cNvPr>
          <p:cNvSpPr/>
          <p:nvPr/>
        </p:nvSpPr>
        <p:spPr>
          <a:xfrm>
            <a:off x="5838321" y="1976716"/>
            <a:ext cx="330366" cy="2823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C6101A-A7C5-19A1-1BD1-0EE8EB0E077F}"/>
              </a:ext>
            </a:extLst>
          </p:cNvPr>
          <p:cNvSpPr/>
          <p:nvPr/>
        </p:nvSpPr>
        <p:spPr>
          <a:xfrm>
            <a:off x="7677075" y="3809085"/>
            <a:ext cx="484095" cy="51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7E2F1A-F3CA-CEB5-38D1-0C79BBC45A06}"/>
              </a:ext>
            </a:extLst>
          </p:cNvPr>
          <p:cNvSpPr/>
          <p:nvPr/>
        </p:nvSpPr>
        <p:spPr>
          <a:xfrm>
            <a:off x="3684493" y="3785346"/>
            <a:ext cx="484095" cy="51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31705"/>
            <a:ext cx="11119104" cy="64008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Sensor Positioning in MUSE 2</a:t>
            </a:r>
          </a:p>
        </p:txBody>
      </p:sp>
      <p:sp>
        <p:nvSpPr>
          <p:cNvPr id="25" name="Slide Number Placeholder 7">
            <a:extLst>
              <a:ext uri="{FF2B5EF4-FFF2-40B4-BE49-F238E27FC236}">
                <a16:creationId xmlns:a16="http://schemas.microsoft.com/office/drawing/2014/main" id="{72BEC542-07A1-9F78-00C1-0689BE69A7F6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7CBEA7-3557-85AA-A9A5-0C41962BDDCF}"/>
              </a:ext>
            </a:extLst>
          </p:cNvPr>
          <p:cNvSpPr/>
          <p:nvPr/>
        </p:nvSpPr>
        <p:spPr>
          <a:xfrm>
            <a:off x="4032922" y="2111187"/>
            <a:ext cx="3779819" cy="38593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E35AD4-5883-F4BF-7218-F60D2F3A39B9}"/>
              </a:ext>
            </a:extLst>
          </p:cNvPr>
          <p:cNvSpPr/>
          <p:nvPr/>
        </p:nvSpPr>
        <p:spPr>
          <a:xfrm>
            <a:off x="3926540" y="4262492"/>
            <a:ext cx="386381" cy="3366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D242B1-337F-F7F1-1346-763B446D5444}"/>
              </a:ext>
            </a:extLst>
          </p:cNvPr>
          <p:cNvSpPr/>
          <p:nvPr/>
        </p:nvSpPr>
        <p:spPr>
          <a:xfrm>
            <a:off x="7492700" y="4262492"/>
            <a:ext cx="386381" cy="3366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A8DFF-CB92-F2E2-11F4-1DBD387A6CCD}"/>
              </a:ext>
            </a:extLst>
          </p:cNvPr>
          <p:cNvSpPr/>
          <p:nvPr/>
        </p:nvSpPr>
        <p:spPr>
          <a:xfrm>
            <a:off x="6890720" y="2426072"/>
            <a:ext cx="386381" cy="3366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2D2DA3-9C96-B33A-9424-0E8459CB587B}"/>
              </a:ext>
            </a:extLst>
          </p:cNvPr>
          <p:cNvSpPr/>
          <p:nvPr/>
        </p:nvSpPr>
        <p:spPr>
          <a:xfrm>
            <a:off x="4520900" y="2426072"/>
            <a:ext cx="386381" cy="3366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F2A54-8CC8-ADD4-F8ED-A347C6F11CB2}"/>
              </a:ext>
            </a:extLst>
          </p:cNvPr>
          <p:cNvSpPr txBox="1"/>
          <p:nvPr/>
        </p:nvSpPr>
        <p:spPr>
          <a:xfrm>
            <a:off x="6865621" y="2467427"/>
            <a:ext cx="41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AF8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53B8C4-A08B-49E5-2D59-7AE57B4A81D0}"/>
              </a:ext>
            </a:extLst>
          </p:cNvPr>
          <p:cNvSpPr/>
          <p:nvPr/>
        </p:nvSpPr>
        <p:spPr>
          <a:xfrm>
            <a:off x="5728959" y="1810868"/>
            <a:ext cx="330367" cy="2823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30228-5B88-73E7-70BF-92294B36A38F}"/>
              </a:ext>
            </a:extLst>
          </p:cNvPr>
          <p:cNvSpPr txBox="1"/>
          <p:nvPr/>
        </p:nvSpPr>
        <p:spPr>
          <a:xfrm>
            <a:off x="4504167" y="2467427"/>
            <a:ext cx="41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AF7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9AD1C-BFA7-265D-7925-A86952F514E9}"/>
              </a:ext>
            </a:extLst>
          </p:cNvPr>
          <p:cNvSpPr txBox="1"/>
          <p:nvPr/>
        </p:nvSpPr>
        <p:spPr>
          <a:xfrm>
            <a:off x="3926540" y="4310012"/>
            <a:ext cx="411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TP9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12CE3-C1B2-2BAC-065A-4490F0AF6AC5}"/>
              </a:ext>
            </a:extLst>
          </p:cNvPr>
          <p:cNvSpPr txBox="1"/>
          <p:nvPr/>
        </p:nvSpPr>
        <p:spPr>
          <a:xfrm>
            <a:off x="7471334" y="4298100"/>
            <a:ext cx="484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TP10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460D9-D09C-8B36-C145-70F29081205F}"/>
              </a:ext>
            </a:extLst>
          </p:cNvPr>
          <p:cNvSpPr txBox="1"/>
          <p:nvPr/>
        </p:nvSpPr>
        <p:spPr>
          <a:xfrm>
            <a:off x="8479453" y="1322232"/>
            <a:ext cx="82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Front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2CD0CA-6D04-EEA0-B6B3-5A8EBEDD4B85}"/>
              </a:ext>
            </a:extLst>
          </p:cNvPr>
          <p:cNvSpPr txBox="1"/>
          <p:nvPr/>
        </p:nvSpPr>
        <p:spPr>
          <a:xfrm>
            <a:off x="8619844" y="554557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1C774-DE4B-CE83-C1C3-9FACAA871DB1}"/>
              </a:ext>
            </a:extLst>
          </p:cNvPr>
          <p:cNvSpPr txBox="1"/>
          <p:nvPr/>
        </p:nvSpPr>
        <p:spPr>
          <a:xfrm>
            <a:off x="1802603" y="4706932"/>
            <a:ext cx="23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Language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9AF9A-327F-38E0-0725-F9D88AFA9C14}"/>
              </a:ext>
            </a:extLst>
          </p:cNvPr>
          <p:cNvSpPr txBox="1"/>
          <p:nvPr/>
        </p:nvSpPr>
        <p:spPr>
          <a:xfrm>
            <a:off x="7685890" y="4657682"/>
            <a:ext cx="268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Imagination or Creativity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39024-E9A2-D2E9-CBE5-124B69E5D3AF}"/>
              </a:ext>
            </a:extLst>
          </p:cNvPr>
          <p:cNvSpPr txBox="1"/>
          <p:nvPr/>
        </p:nvSpPr>
        <p:spPr>
          <a:xfrm>
            <a:off x="1858954" y="2151068"/>
            <a:ext cx="2636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Motor controls,</a:t>
            </a:r>
          </a:p>
          <a:p>
            <a:r>
              <a:rPr lang="en-IN" dirty="0"/>
              <a:t>Memory, Concentration,</a:t>
            </a:r>
          </a:p>
          <a:p>
            <a:r>
              <a:rPr lang="en-IN" dirty="0"/>
              <a:t>Problem Solving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62937-2713-6F52-45F7-E45A3DF91914}"/>
              </a:ext>
            </a:extLst>
          </p:cNvPr>
          <p:cNvSpPr txBox="1"/>
          <p:nvPr/>
        </p:nvSpPr>
        <p:spPr>
          <a:xfrm>
            <a:off x="7402074" y="1968798"/>
            <a:ext cx="3139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Non-Verbal Communication, </a:t>
            </a:r>
          </a:p>
          <a:p>
            <a:r>
              <a:rPr lang="en-IN" dirty="0"/>
              <a:t>Emotion or mood regulation,</a:t>
            </a:r>
          </a:p>
          <a:p>
            <a:r>
              <a:rPr lang="en-IN" dirty="0"/>
              <a:t> Visual processing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081421-AB4B-2097-EEE0-EED3058D6923}"/>
                  </a:ext>
                </a:extLst>
              </p14:cNvPr>
              <p14:cNvContentPartPr/>
              <p14:nvPr/>
            </p14:nvContentPartPr>
            <p14:xfrm>
              <a:off x="5748803" y="2028712"/>
              <a:ext cx="212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081421-AB4B-2097-EEE0-EED3058D6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3163" y="1992712"/>
                <a:ext cx="92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C1C8F2-3431-7121-4FC0-46C781CD8DCE}"/>
                  </a:ext>
                </a:extLst>
              </p14:cNvPr>
              <p14:cNvContentPartPr/>
              <p14:nvPr/>
            </p14:nvContentPartPr>
            <p14:xfrm>
              <a:off x="5801363" y="2009632"/>
              <a:ext cx="213480" cy="19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C1C8F2-3431-7121-4FC0-46C781CD8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5363" y="1973632"/>
                <a:ext cx="285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924889F-F23F-3D6E-F42F-DC6A1D1CA192}"/>
                  </a:ext>
                </a:extLst>
              </p14:cNvPr>
              <p14:cNvContentPartPr/>
              <p14:nvPr/>
            </p14:nvContentPartPr>
            <p14:xfrm>
              <a:off x="5816300" y="2033650"/>
              <a:ext cx="173520" cy="27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924889F-F23F-3D6E-F42F-DC6A1D1CA1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0660" y="1998010"/>
                <a:ext cx="2451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654DCA2-A9B3-07F0-00B0-4DD28509BECD}"/>
                  </a:ext>
                </a:extLst>
              </p14:cNvPr>
              <p14:cNvContentPartPr/>
              <p14:nvPr/>
            </p14:nvContentPartPr>
            <p14:xfrm>
              <a:off x="6771020" y="177157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654DCA2-A9B3-07F0-00B0-4DD28509B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35380" y="173557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57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Mind-monitor APK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D52BDD-B53E-6863-0604-D6472C5DF6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33098D-CA13-2F9A-8FC7-ECFDFECBA6EF}"/>
              </a:ext>
            </a:extLst>
          </p:cNvPr>
          <p:cNvSpPr txBox="1">
            <a:spLocks/>
          </p:cNvSpPr>
          <p:nvPr/>
        </p:nvSpPr>
        <p:spPr>
          <a:xfrm>
            <a:off x="822960" y="1237844"/>
            <a:ext cx="10515600" cy="50659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Mind Monitor is an app that provides neuroscience research students with easy access to EEG data, aiming to advance our understanding of the field and propel mind-controlled technology. 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 enables analysis of brain activity, contributing to the development of mind-controlled devices and empowering individuals to overcome physical limitations. 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Ultimately, Mind Monitor strives for a future of inclusivity and empowerment through mind-controlled interactions.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0D29C2-BF1A-A4E1-40AC-5D0CDF0C816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166255" y="4032857"/>
            <a:ext cx="1099688" cy="21615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54091-C6F0-2C0D-9DFC-D7E0D80C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570" y="4032857"/>
            <a:ext cx="1012952" cy="21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0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EEG frequency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D52BDD-B53E-6863-0604-D6472C5DF6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7BAA11-1B0B-D2FC-13B9-C443766AF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658145"/>
              </p:ext>
            </p:extLst>
          </p:nvPr>
        </p:nvGraphicFramePr>
        <p:xfrm>
          <a:off x="1224814" y="1752785"/>
          <a:ext cx="9711891" cy="34316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37297">
                  <a:extLst>
                    <a:ext uri="{9D8B030D-6E8A-4147-A177-3AD203B41FA5}">
                      <a16:colId xmlns:a16="http://schemas.microsoft.com/office/drawing/2014/main" val="2765203064"/>
                    </a:ext>
                  </a:extLst>
                </a:gridCol>
                <a:gridCol w="3237297">
                  <a:extLst>
                    <a:ext uri="{9D8B030D-6E8A-4147-A177-3AD203B41FA5}">
                      <a16:colId xmlns:a16="http://schemas.microsoft.com/office/drawing/2014/main" val="3221029844"/>
                    </a:ext>
                  </a:extLst>
                </a:gridCol>
                <a:gridCol w="3237297">
                  <a:extLst>
                    <a:ext uri="{9D8B030D-6E8A-4147-A177-3AD203B41FA5}">
                      <a16:colId xmlns:a16="http://schemas.microsoft.com/office/drawing/2014/main" val="514290109"/>
                    </a:ext>
                  </a:extLst>
                </a:gridCol>
              </a:tblGrid>
              <a:tr h="933651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band name</a:t>
                      </a:r>
                      <a:endParaRPr lang="en-IN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bandwidth (Hz)</a:t>
                      </a:r>
                      <a:endParaRPr lang="en-IN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Usual human state associated with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19434"/>
                  </a:ext>
                </a:extLst>
              </a:tr>
              <a:tr h="301189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Delta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1–3.9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Deep sleep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83716"/>
                  </a:ext>
                </a:extLst>
              </a:tr>
              <a:tr h="515231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Theta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4–7.9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Drowsy, meditate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823621"/>
                  </a:ext>
                </a:extLst>
              </a:tr>
              <a:tr h="301189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Alpha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8–13.9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Relaxed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34344"/>
                  </a:ext>
                </a:extLst>
              </a:tr>
              <a:tr h="515231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Beta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14–29.9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Alertness, 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58462"/>
                  </a:ext>
                </a:extLst>
              </a:tr>
              <a:tr h="736045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Gamma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30–64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Peak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6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55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F03A2A7D-9500-DFD7-817F-892393A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6832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12B2-0D38-1900-F115-700992AA6BD3}"/>
              </a:ext>
            </a:extLst>
          </p:cNvPr>
          <p:cNvSpPr/>
          <p:nvPr/>
        </p:nvSpPr>
        <p:spPr>
          <a:xfrm>
            <a:off x="1050466" y="1108063"/>
            <a:ext cx="1496291" cy="822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B35BE6-4737-2DA4-EBD8-5E1FA6789B51}"/>
              </a:ext>
            </a:extLst>
          </p:cNvPr>
          <p:cNvSpPr/>
          <p:nvPr/>
        </p:nvSpPr>
        <p:spPr>
          <a:xfrm>
            <a:off x="429502" y="2170068"/>
            <a:ext cx="2146538" cy="10652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EEG signals collected during the writing Activity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E4F8546-DA8E-8281-BF51-4A903D92ED49}"/>
              </a:ext>
            </a:extLst>
          </p:cNvPr>
          <p:cNvSpPr/>
          <p:nvPr/>
        </p:nvSpPr>
        <p:spPr>
          <a:xfrm>
            <a:off x="1775752" y="1923123"/>
            <a:ext cx="45719" cy="240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528766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F03A2A7D-9500-DFD7-817F-892393A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6832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12B2-0D38-1900-F115-700992AA6BD3}"/>
              </a:ext>
            </a:extLst>
          </p:cNvPr>
          <p:cNvSpPr/>
          <p:nvPr/>
        </p:nvSpPr>
        <p:spPr>
          <a:xfrm>
            <a:off x="1050466" y="1108063"/>
            <a:ext cx="1496291" cy="822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EDC0-7D59-3B4E-8D93-3E518896F8F9}"/>
              </a:ext>
            </a:extLst>
          </p:cNvPr>
          <p:cNvSpPr/>
          <p:nvPr/>
        </p:nvSpPr>
        <p:spPr>
          <a:xfrm>
            <a:off x="3056496" y="2031976"/>
            <a:ext cx="1496291" cy="822036"/>
          </a:xfrm>
          <a:prstGeom prst="rect">
            <a:avLst/>
          </a:prstGeom>
          <a:solidFill>
            <a:srgbClr val="E9DFB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EDA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FC3ECFF-9C7F-1CD9-4297-1F54C78AB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46757" y="1519081"/>
            <a:ext cx="509739" cy="9239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B35BE6-4737-2DA4-EBD8-5E1FA6789B51}"/>
              </a:ext>
            </a:extLst>
          </p:cNvPr>
          <p:cNvSpPr/>
          <p:nvPr/>
        </p:nvSpPr>
        <p:spPr>
          <a:xfrm>
            <a:off x="429502" y="2170068"/>
            <a:ext cx="2146538" cy="10652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EEG signals collected during the writing Activity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E4F8546-DA8E-8281-BF51-4A903D92ED49}"/>
              </a:ext>
            </a:extLst>
          </p:cNvPr>
          <p:cNvSpPr/>
          <p:nvPr/>
        </p:nvSpPr>
        <p:spPr>
          <a:xfrm>
            <a:off x="1775752" y="1923123"/>
            <a:ext cx="45719" cy="240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88480E-9AAC-CA10-7385-B93C9882CEC1}"/>
              </a:ext>
            </a:extLst>
          </p:cNvPr>
          <p:cNvSpPr/>
          <p:nvPr/>
        </p:nvSpPr>
        <p:spPr>
          <a:xfrm>
            <a:off x="1619736" y="3343286"/>
            <a:ext cx="3088905" cy="12653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Box plot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Correlation Heat Map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B0550C-E7AB-8D76-A601-D32CF54D680F}"/>
              </a:ext>
            </a:extLst>
          </p:cNvPr>
          <p:cNvSpPr/>
          <p:nvPr/>
        </p:nvSpPr>
        <p:spPr>
          <a:xfrm>
            <a:off x="3758460" y="2854013"/>
            <a:ext cx="60632" cy="48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784039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F03A2A7D-9500-DFD7-817F-892393A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6832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12B2-0D38-1900-F115-700992AA6BD3}"/>
              </a:ext>
            </a:extLst>
          </p:cNvPr>
          <p:cNvSpPr/>
          <p:nvPr/>
        </p:nvSpPr>
        <p:spPr>
          <a:xfrm>
            <a:off x="1050466" y="1108063"/>
            <a:ext cx="1496291" cy="822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EDC0-7D59-3B4E-8D93-3E518896F8F9}"/>
              </a:ext>
            </a:extLst>
          </p:cNvPr>
          <p:cNvSpPr/>
          <p:nvPr/>
        </p:nvSpPr>
        <p:spPr>
          <a:xfrm>
            <a:off x="3056496" y="2031976"/>
            <a:ext cx="1496291" cy="822036"/>
          </a:xfrm>
          <a:prstGeom prst="rect">
            <a:avLst/>
          </a:prstGeom>
          <a:solidFill>
            <a:srgbClr val="E9DFB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E4C76-A21B-97BC-2781-CEC748BF4F95}"/>
              </a:ext>
            </a:extLst>
          </p:cNvPr>
          <p:cNvSpPr/>
          <p:nvPr/>
        </p:nvSpPr>
        <p:spPr>
          <a:xfrm>
            <a:off x="5467086" y="3957793"/>
            <a:ext cx="1888839" cy="822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FC3ECFF-9C7F-1CD9-4297-1F54C78AB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46757" y="1519081"/>
            <a:ext cx="509739" cy="9239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BD8F97E-0D74-87BB-FE86-D08224CAB85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52787" y="2442994"/>
            <a:ext cx="914299" cy="19258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B35BE6-4737-2DA4-EBD8-5E1FA6789B51}"/>
              </a:ext>
            </a:extLst>
          </p:cNvPr>
          <p:cNvSpPr/>
          <p:nvPr/>
        </p:nvSpPr>
        <p:spPr>
          <a:xfrm>
            <a:off x="429502" y="2170068"/>
            <a:ext cx="2146538" cy="10652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EEG signals collected during the writing Activity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E4F8546-DA8E-8281-BF51-4A903D92ED49}"/>
              </a:ext>
            </a:extLst>
          </p:cNvPr>
          <p:cNvSpPr/>
          <p:nvPr/>
        </p:nvSpPr>
        <p:spPr>
          <a:xfrm>
            <a:off x="1775752" y="1923123"/>
            <a:ext cx="45719" cy="240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88480E-9AAC-CA10-7385-B93C9882CEC1}"/>
              </a:ext>
            </a:extLst>
          </p:cNvPr>
          <p:cNvSpPr/>
          <p:nvPr/>
        </p:nvSpPr>
        <p:spPr>
          <a:xfrm>
            <a:off x="1619736" y="3343286"/>
            <a:ext cx="3088905" cy="12653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Box plot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Correlation Heat Map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F2886A-01B2-8BA1-84A1-135AD65B41EB}"/>
              </a:ext>
            </a:extLst>
          </p:cNvPr>
          <p:cNvSpPr/>
          <p:nvPr/>
        </p:nvSpPr>
        <p:spPr>
          <a:xfrm>
            <a:off x="5249577" y="1242140"/>
            <a:ext cx="4788492" cy="23931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Clean</a:t>
            </a:r>
            <a:r>
              <a:rPr lang="en-US" sz="1600" dirty="0">
                <a:solidFill>
                  <a:schemeClr val="tx1"/>
                </a:solidFill>
              </a:rPr>
              <a:t> (Remove Nan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Outlier</a:t>
            </a:r>
            <a:r>
              <a:rPr lang="en-US" sz="1600" dirty="0">
                <a:solidFill>
                  <a:schemeClr val="tx1"/>
                </a:solidFill>
              </a:rPr>
              <a:t> – (1. first and last 5 secs of data are removed from every  CSV file, 2. Mean and Std Deviation)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Partition</a:t>
            </a:r>
            <a:r>
              <a:rPr lang="en-US" sz="1600" dirty="0">
                <a:solidFill>
                  <a:schemeClr val="tx1"/>
                </a:solidFill>
              </a:rPr>
              <a:t> (train, Test, Validate) –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Scale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MinMaxScaler</a:t>
            </a:r>
            <a:r>
              <a:rPr lang="en-US" sz="1600" dirty="0">
                <a:solidFill>
                  <a:schemeClr val="tx1"/>
                </a:solidFill>
              </a:rPr>
              <a:t>(0,1))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B0550C-E7AB-8D76-A601-D32CF54D680F}"/>
              </a:ext>
            </a:extLst>
          </p:cNvPr>
          <p:cNvSpPr/>
          <p:nvPr/>
        </p:nvSpPr>
        <p:spPr>
          <a:xfrm>
            <a:off x="3758460" y="2854013"/>
            <a:ext cx="60632" cy="48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11A540-5499-5C52-6525-865B771AB1BB}"/>
              </a:ext>
            </a:extLst>
          </p:cNvPr>
          <p:cNvSpPr/>
          <p:nvPr/>
        </p:nvSpPr>
        <p:spPr>
          <a:xfrm>
            <a:off x="8169906" y="2974225"/>
            <a:ext cx="1910942" cy="1039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– test</a:t>
            </a:r>
          </a:p>
          <a:p>
            <a:endParaRPr 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670DD1-7FBA-05F3-1169-64AECFFA3139}"/>
              </a:ext>
            </a:extLst>
          </p:cNvPr>
          <p:cNvSpPr/>
          <p:nvPr/>
        </p:nvSpPr>
        <p:spPr>
          <a:xfrm>
            <a:off x="6411505" y="3657599"/>
            <a:ext cx="53210" cy="3001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63257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F03A2A7D-9500-DFD7-817F-892393A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6832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12B2-0D38-1900-F115-700992AA6BD3}"/>
              </a:ext>
            </a:extLst>
          </p:cNvPr>
          <p:cNvSpPr/>
          <p:nvPr/>
        </p:nvSpPr>
        <p:spPr>
          <a:xfrm>
            <a:off x="1050466" y="1108063"/>
            <a:ext cx="1496291" cy="822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EDC0-7D59-3B4E-8D93-3E518896F8F9}"/>
              </a:ext>
            </a:extLst>
          </p:cNvPr>
          <p:cNvSpPr/>
          <p:nvPr/>
        </p:nvSpPr>
        <p:spPr>
          <a:xfrm>
            <a:off x="3056496" y="2031976"/>
            <a:ext cx="1496291" cy="822036"/>
          </a:xfrm>
          <a:prstGeom prst="rect">
            <a:avLst/>
          </a:prstGeom>
          <a:solidFill>
            <a:srgbClr val="E9DFB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E4C76-A21B-97BC-2781-CEC748BF4F95}"/>
              </a:ext>
            </a:extLst>
          </p:cNvPr>
          <p:cNvSpPr/>
          <p:nvPr/>
        </p:nvSpPr>
        <p:spPr>
          <a:xfrm>
            <a:off x="5467086" y="3957793"/>
            <a:ext cx="1888839" cy="822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FC3ECFF-9C7F-1CD9-4297-1F54C78AB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46757" y="1519081"/>
            <a:ext cx="509739" cy="9239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BD8F97E-0D74-87BB-FE86-D08224CAB85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52787" y="2442994"/>
            <a:ext cx="914299" cy="19258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B35BE6-4737-2DA4-EBD8-5E1FA6789B51}"/>
              </a:ext>
            </a:extLst>
          </p:cNvPr>
          <p:cNvSpPr/>
          <p:nvPr/>
        </p:nvSpPr>
        <p:spPr>
          <a:xfrm>
            <a:off x="429502" y="2170068"/>
            <a:ext cx="2146538" cy="10652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EEG signals collected during the writing Activity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E4F8546-DA8E-8281-BF51-4A903D92ED49}"/>
              </a:ext>
            </a:extLst>
          </p:cNvPr>
          <p:cNvSpPr/>
          <p:nvPr/>
        </p:nvSpPr>
        <p:spPr>
          <a:xfrm>
            <a:off x="1775752" y="1923123"/>
            <a:ext cx="45719" cy="240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88480E-9AAC-CA10-7385-B93C9882CEC1}"/>
              </a:ext>
            </a:extLst>
          </p:cNvPr>
          <p:cNvSpPr/>
          <p:nvPr/>
        </p:nvSpPr>
        <p:spPr>
          <a:xfrm>
            <a:off x="1619736" y="3343286"/>
            <a:ext cx="3088905" cy="12653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Box plot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Correlation Heat Map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F2886A-01B2-8BA1-84A1-135AD65B41EB}"/>
              </a:ext>
            </a:extLst>
          </p:cNvPr>
          <p:cNvSpPr/>
          <p:nvPr/>
        </p:nvSpPr>
        <p:spPr>
          <a:xfrm>
            <a:off x="5249577" y="1242140"/>
            <a:ext cx="4788492" cy="23931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Clean</a:t>
            </a:r>
            <a:r>
              <a:rPr lang="en-US" sz="1600" dirty="0">
                <a:solidFill>
                  <a:schemeClr val="tx1"/>
                </a:solidFill>
              </a:rPr>
              <a:t> (Remove Nan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Outlier</a:t>
            </a:r>
            <a:r>
              <a:rPr lang="en-US" sz="1600" dirty="0">
                <a:solidFill>
                  <a:schemeClr val="tx1"/>
                </a:solidFill>
              </a:rPr>
              <a:t> – (1. first and last 5 secs of data are removed from every  CSV file, 2. Mean and Std Deviation)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Partition</a:t>
            </a:r>
            <a:r>
              <a:rPr lang="en-US" sz="1600" dirty="0">
                <a:solidFill>
                  <a:schemeClr val="tx1"/>
                </a:solidFill>
              </a:rPr>
              <a:t> (train, Test, Validate) –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Scale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MinMaxScaler</a:t>
            </a:r>
            <a:r>
              <a:rPr lang="en-US" sz="1600" dirty="0">
                <a:solidFill>
                  <a:schemeClr val="tx1"/>
                </a:solidFill>
              </a:rPr>
              <a:t>(0,1))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B0550C-E7AB-8D76-A601-D32CF54D680F}"/>
              </a:ext>
            </a:extLst>
          </p:cNvPr>
          <p:cNvSpPr/>
          <p:nvPr/>
        </p:nvSpPr>
        <p:spPr>
          <a:xfrm>
            <a:off x="3758460" y="2854013"/>
            <a:ext cx="60632" cy="48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11A540-5499-5C52-6525-865B771AB1BB}"/>
              </a:ext>
            </a:extLst>
          </p:cNvPr>
          <p:cNvSpPr/>
          <p:nvPr/>
        </p:nvSpPr>
        <p:spPr>
          <a:xfrm>
            <a:off x="8169906" y="2974225"/>
            <a:ext cx="1910942" cy="1039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– test</a:t>
            </a:r>
          </a:p>
          <a:p>
            <a:endParaRPr 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670DD1-7FBA-05F3-1169-64AECFFA3139}"/>
              </a:ext>
            </a:extLst>
          </p:cNvPr>
          <p:cNvSpPr/>
          <p:nvPr/>
        </p:nvSpPr>
        <p:spPr>
          <a:xfrm>
            <a:off x="6411505" y="3657599"/>
            <a:ext cx="53210" cy="3001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BE8A136-6B3E-0B4E-83B3-9F5783EA2DA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7355925" y="4368811"/>
            <a:ext cx="413524" cy="527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660C7-484F-A6A0-AB82-8EE2F9964BD2}"/>
              </a:ext>
            </a:extLst>
          </p:cNvPr>
          <p:cNvSpPr/>
          <p:nvPr/>
        </p:nvSpPr>
        <p:spPr>
          <a:xfrm>
            <a:off x="7769449" y="4485190"/>
            <a:ext cx="1497663" cy="822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 Engineering</a:t>
            </a:r>
          </a:p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B0D1B2-F067-2E22-0675-D88866494890}"/>
              </a:ext>
            </a:extLst>
          </p:cNvPr>
          <p:cNvSpPr/>
          <p:nvPr/>
        </p:nvSpPr>
        <p:spPr>
          <a:xfrm>
            <a:off x="3026200" y="5100637"/>
            <a:ext cx="4446753" cy="12826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Selection </a:t>
            </a:r>
            <a:r>
              <a:rPr lang="en-US" sz="1600" dirty="0">
                <a:solidFill>
                  <a:schemeClr val="tx1"/>
                </a:solidFill>
              </a:rPr>
              <a:t>(Absolute EEG features are selected)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Transformation</a:t>
            </a:r>
            <a:r>
              <a:rPr lang="en-US" sz="1600" dirty="0">
                <a:solidFill>
                  <a:schemeClr val="tx1"/>
                </a:solidFill>
              </a:rPr>
              <a:t> (PCA, ICA,FFT)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Creation </a:t>
            </a:r>
            <a:r>
              <a:rPr lang="en-US" sz="1600" dirty="0">
                <a:solidFill>
                  <a:schemeClr val="tx1"/>
                </a:solidFill>
              </a:rPr>
              <a:t>(Target Variable-  “Dys”)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F0C480A4-2969-CC9C-BD72-EEB9C2A0B722}"/>
              </a:ext>
            </a:extLst>
          </p:cNvPr>
          <p:cNvSpPr/>
          <p:nvPr/>
        </p:nvSpPr>
        <p:spPr>
          <a:xfrm rot="16200000" flipH="1">
            <a:off x="7661026" y="5119155"/>
            <a:ext cx="320807" cy="696952"/>
          </a:xfrm>
          <a:prstGeom prst="bentUpArrow">
            <a:avLst>
              <a:gd name="adj1" fmla="val 15518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22815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F03A2A7D-9500-DFD7-817F-892393A5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6832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Data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12B2-0D38-1900-F115-700992AA6BD3}"/>
              </a:ext>
            </a:extLst>
          </p:cNvPr>
          <p:cNvSpPr/>
          <p:nvPr/>
        </p:nvSpPr>
        <p:spPr>
          <a:xfrm>
            <a:off x="1050466" y="1108063"/>
            <a:ext cx="1496291" cy="822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4EDC0-7D59-3B4E-8D93-3E518896F8F9}"/>
              </a:ext>
            </a:extLst>
          </p:cNvPr>
          <p:cNvSpPr/>
          <p:nvPr/>
        </p:nvSpPr>
        <p:spPr>
          <a:xfrm>
            <a:off x="3056496" y="2031976"/>
            <a:ext cx="1496291" cy="822036"/>
          </a:xfrm>
          <a:prstGeom prst="rect">
            <a:avLst/>
          </a:prstGeom>
          <a:solidFill>
            <a:srgbClr val="E9DFB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E4C76-A21B-97BC-2781-CEC748BF4F95}"/>
              </a:ext>
            </a:extLst>
          </p:cNvPr>
          <p:cNvSpPr/>
          <p:nvPr/>
        </p:nvSpPr>
        <p:spPr>
          <a:xfrm>
            <a:off x="5467086" y="3957793"/>
            <a:ext cx="1888839" cy="822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FC3ECFF-9C7F-1CD9-4297-1F54C78AB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46757" y="1519081"/>
            <a:ext cx="509739" cy="9239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BD8F97E-0D74-87BB-FE86-D08224CAB85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52787" y="2442994"/>
            <a:ext cx="914299" cy="19258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B35BE6-4737-2DA4-EBD8-5E1FA6789B51}"/>
              </a:ext>
            </a:extLst>
          </p:cNvPr>
          <p:cNvSpPr/>
          <p:nvPr/>
        </p:nvSpPr>
        <p:spPr>
          <a:xfrm>
            <a:off x="429502" y="2170068"/>
            <a:ext cx="2146538" cy="10652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EEG signals collected during the writing Activity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E4F8546-DA8E-8281-BF51-4A903D92ED49}"/>
              </a:ext>
            </a:extLst>
          </p:cNvPr>
          <p:cNvSpPr/>
          <p:nvPr/>
        </p:nvSpPr>
        <p:spPr>
          <a:xfrm>
            <a:off x="1775752" y="1923123"/>
            <a:ext cx="45719" cy="240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88480E-9AAC-CA10-7385-B93C9882CEC1}"/>
              </a:ext>
            </a:extLst>
          </p:cNvPr>
          <p:cNvSpPr/>
          <p:nvPr/>
        </p:nvSpPr>
        <p:spPr>
          <a:xfrm>
            <a:off x="1619736" y="3343286"/>
            <a:ext cx="3088905" cy="12653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Box plot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Correlation Heat Map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F2886A-01B2-8BA1-84A1-135AD65B41EB}"/>
              </a:ext>
            </a:extLst>
          </p:cNvPr>
          <p:cNvSpPr/>
          <p:nvPr/>
        </p:nvSpPr>
        <p:spPr>
          <a:xfrm>
            <a:off x="5249577" y="1242140"/>
            <a:ext cx="4788492" cy="23931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Clean</a:t>
            </a:r>
            <a:r>
              <a:rPr lang="en-US" sz="1600" dirty="0">
                <a:solidFill>
                  <a:schemeClr val="tx1"/>
                </a:solidFill>
              </a:rPr>
              <a:t> (Remove Nan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Outlier</a:t>
            </a:r>
            <a:r>
              <a:rPr lang="en-US" sz="1600" dirty="0">
                <a:solidFill>
                  <a:schemeClr val="tx1"/>
                </a:solidFill>
              </a:rPr>
              <a:t> – (1. first and last 5 secs of data are removed from every  CSV file, 2. Mean and Std Deviation)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Partition</a:t>
            </a:r>
            <a:r>
              <a:rPr lang="en-US" sz="1600" dirty="0">
                <a:solidFill>
                  <a:schemeClr val="tx1"/>
                </a:solidFill>
              </a:rPr>
              <a:t> (Train, Test, Validate) –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Scale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MinMaxScaler</a:t>
            </a:r>
            <a:r>
              <a:rPr lang="en-US" sz="1600" dirty="0">
                <a:solidFill>
                  <a:schemeClr val="tx1"/>
                </a:solidFill>
              </a:rPr>
              <a:t>(0,1))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B0550C-E7AB-8D76-A601-D32CF54D680F}"/>
              </a:ext>
            </a:extLst>
          </p:cNvPr>
          <p:cNvSpPr/>
          <p:nvPr/>
        </p:nvSpPr>
        <p:spPr>
          <a:xfrm>
            <a:off x="3758460" y="2854013"/>
            <a:ext cx="60632" cy="48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11A540-5499-5C52-6525-865B771AB1BB}"/>
              </a:ext>
            </a:extLst>
          </p:cNvPr>
          <p:cNvSpPr/>
          <p:nvPr/>
        </p:nvSpPr>
        <p:spPr>
          <a:xfrm>
            <a:off x="8169906" y="2974225"/>
            <a:ext cx="1910942" cy="1039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Statistical Analysis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– test</a:t>
            </a:r>
          </a:p>
          <a:p>
            <a:endParaRPr 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670DD1-7FBA-05F3-1169-64AECFFA3139}"/>
              </a:ext>
            </a:extLst>
          </p:cNvPr>
          <p:cNvSpPr/>
          <p:nvPr/>
        </p:nvSpPr>
        <p:spPr>
          <a:xfrm>
            <a:off x="6411505" y="3657599"/>
            <a:ext cx="53210" cy="3001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45CACB-1F87-0662-3856-57706D438D8E}"/>
              </a:ext>
            </a:extLst>
          </p:cNvPr>
          <p:cNvSpPr/>
          <p:nvPr/>
        </p:nvSpPr>
        <p:spPr>
          <a:xfrm>
            <a:off x="10057891" y="5307226"/>
            <a:ext cx="1888839" cy="8220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ML Models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BE8A136-6B3E-0B4E-83B3-9F5783EA2DA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7355925" y="4368811"/>
            <a:ext cx="413524" cy="5273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EC660C7-484F-A6A0-AB82-8EE2F9964BD2}"/>
              </a:ext>
            </a:extLst>
          </p:cNvPr>
          <p:cNvSpPr/>
          <p:nvPr/>
        </p:nvSpPr>
        <p:spPr>
          <a:xfrm>
            <a:off x="7769449" y="4485190"/>
            <a:ext cx="1497663" cy="8220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 Engineering</a:t>
            </a:r>
          </a:p>
          <a:p>
            <a:pPr algn="ctr"/>
            <a:endParaRPr lang="en-IN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6768E94-BBC9-A102-29B2-56C364721C9D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9267112" y="4896208"/>
            <a:ext cx="790779" cy="8220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B0D1B2-F067-2E22-0675-D88866494890}"/>
              </a:ext>
            </a:extLst>
          </p:cNvPr>
          <p:cNvSpPr/>
          <p:nvPr/>
        </p:nvSpPr>
        <p:spPr>
          <a:xfrm>
            <a:off x="3026200" y="5100637"/>
            <a:ext cx="4446753" cy="12826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Selection </a:t>
            </a:r>
            <a:r>
              <a:rPr lang="en-US" sz="1600" dirty="0">
                <a:solidFill>
                  <a:schemeClr val="tx1"/>
                </a:solidFill>
              </a:rPr>
              <a:t>(Absolute EEG features are selected)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Transformation</a:t>
            </a:r>
            <a:r>
              <a:rPr lang="en-US" sz="1600" dirty="0">
                <a:solidFill>
                  <a:schemeClr val="tx1"/>
                </a:solidFill>
              </a:rPr>
              <a:t> (PCA, ICA,FFT)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Feature Creation </a:t>
            </a:r>
            <a:r>
              <a:rPr lang="en-US" sz="1600" dirty="0">
                <a:solidFill>
                  <a:schemeClr val="tx1"/>
                </a:solidFill>
              </a:rPr>
              <a:t>(Target Variable-  “Dys”)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F0C480A4-2969-CC9C-BD72-EEB9C2A0B722}"/>
              </a:ext>
            </a:extLst>
          </p:cNvPr>
          <p:cNvSpPr/>
          <p:nvPr/>
        </p:nvSpPr>
        <p:spPr>
          <a:xfrm rot="16200000" flipH="1">
            <a:off x="7661026" y="5119155"/>
            <a:ext cx="320807" cy="696952"/>
          </a:xfrm>
          <a:prstGeom prst="bentUpArrow">
            <a:avLst>
              <a:gd name="adj1" fmla="val 15518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34939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38F10-629A-66E9-DCE6-0AFF2382EAB2}"/>
              </a:ext>
            </a:extLst>
          </p:cNvPr>
          <p:cNvSpPr txBox="1"/>
          <p:nvPr/>
        </p:nvSpPr>
        <p:spPr>
          <a:xfrm>
            <a:off x="660400" y="1422400"/>
            <a:ext cx="1087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Aim and Objectives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Abstract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Multimodal Learning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Literature Survey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EEG Device (MUSE 2)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EEG data Preparation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Data Collection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Dataset Details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Statistical Analysis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Existing ML and ANN Models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Handwritten Dataset and details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Existing CNN model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Multimodal Fusion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Conclusion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sz="2000" dirty="0"/>
              <a:t>Reference</a:t>
            </a:r>
          </a:p>
          <a:p>
            <a:pPr marL="0" lvl="2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1411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EEG 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262B7-D719-2E65-2FE5-BC254D3CA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1207" y="1351280"/>
            <a:ext cx="11271863" cy="510330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PSG Primary School is an educational institution with a student population of 735, comprising 395 male and 340 female students.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Among the student body, 18 were identified with dyslexia.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comprehensive study was conducted for the age group of 8-9 using the MUSE 2 EEG headband to assess their learning process.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D52BDD-B53E-6863-0604-D6472C5DF6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411AF3-8F10-DE53-A19C-0FECFFE7CBFC}"/>
                  </a:ext>
                </a:extLst>
              </p14:cNvPr>
              <p14:cNvContentPartPr/>
              <p14:nvPr/>
            </p14:nvContentPartPr>
            <p14:xfrm>
              <a:off x="1636295" y="75063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411AF3-8F10-DE53-A19C-0FECFFE7CB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7655" y="74199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7DD2E35-1CB1-69CB-56D7-60695D36A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890" y="3599971"/>
            <a:ext cx="4612496" cy="29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06832"/>
            <a:ext cx="11119104" cy="520192"/>
          </a:xfrm>
        </p:spPr>
        <p:txBody>
          <a:bodyPr/>
          <a:lstStyle/>
          <a:p>
            <a:pPr algn="l"/>
            <a:r>
              <a:rPr lang="en-IN" dirty="0"/>
              <a:t>Dataset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827024"/>
            <a:ext cx="10871200" cy="5464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38F10-629A-66E9-DCE6-0AFF2382EAB2}"/>
              </a:ext>
            </a:extLst>
          </p:cNvPr>
          <p:cNvSpPr txBox="1"/>
          <p:nvPr/>
        </p:nvSpPr>
        <p:spPr>
          <a:xfrm>
            <a:off x="722376" y="827024"/>
            <a:ext cx="10871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IN" sz="2400" b="1" dirty="0"/>
              <a:t>EEG Dataset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IN" dirty="0"/>
              <a:t>Dataset obtained from dyslexic children -  29 EEG dataset</a:t>
            </a:r>
          </a:p>
          <a:p>
            <a:pPr marL="2743200" lvl="8"/>
            <a:r>
              <a:rPr lang="en-IN" dirty="0"/>
              <a:t>       Normal Children -  28 EEG dataset</a:t>
            </a:r>
          </a:p>
          <a:p>
            <a:pPr marL="2743200" lvl="8"/>
            <a:endParaRPr lang="en-IN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IN" dirty="0"/>
              <a:t>Dataset consist of Timestamp, Delta_TP9, Delta_AF7, Delta_AF8, Delta_TP10, Theta_TP9, Theta_AF7, Theta_AF8, Theta_TP10, Alpha_TP9, Alpha_AF7, Alpha_AF8, Alpha_TP10, Beta_TP9, Beta_AF7, Beta_AF8, Beta_TP10, Gamma_TP9, Gamma_AF7, Gamma_AF8, Gamma_TP10, RAW_TP9, RAW_AF7, RAW_AF8, RAW_TP10, AUX_RIGHT, Mellow, Concentration, </a:t>
            </a:r>
            <a:r>
              <a:rPr lang="en-IN" dirty="0" err="1"/>
              <a:t>Accelerometer_X</a:t>
            </a:r>
            <a:r>
              <a:rPr lang="en-IN" dirty="0"/>
              <a:t> </a:t>
            </a:r>
            <a:r>
              <a:rPr lang="en-IN" dirty="0" err="1"/>
              <a:t>Accelerometer_Y</a:t>
            </a:r>
            <a:r>
              <a:rPr lang="en-IN" dirty="0"/>
              <a:t>, </a:t>
            </a:r>
            <a:r>
              <a:rPr lang="en-IN" dirty="0" err="1"/>
              <a:t>Accelerometer_Z</a:t>
            </a:r>
            <a:r>
              <a:rPr lang="en-IN" dirty="0"/>
              <a:t>, </a:t>
            </a:r>
            <a:r>
              <a:rPr lang="en-IN" dirty="0" err="1"/>
              <a:t>Gyro_X</a:t>
            </a:r>
            <a:r>
              <a:rPr lang="en-IN" dirty="0"/>
              <a:t>, </a:t>
            </a:r>
            <a:r>
              <a:rPr lang="en-IN" dirty="0" err="1"/>
              <a:t>Gyro_Y</a:t>
            </a:r>
            <a:r>
              <a:rPr lang="en-IN" dirty="0"/>
              <a:t>, </a:t>
            </a:r>
            <a:r>
              <a:rPr lang="en-IN" dirty="0" err="1"/>
              <a:t>Gyro_Z</a:t>
            </a:r>
            <a:r>
              <a:rPr lang="en-IN" dirty="0"/>
              <a:t>, </a:t>
            </a:r>
            <a:r>
              <a:rPr lang="en-IN" dirty="0" err="1"/>
              <a:t>HeadBandOn</a:t>
            </a:r>
            <a:r>
              <a:rPr lang="en-IN" dirty="0"/>
              <a:t>, HSI_TP9, HSI_AF7, HSI_AF8, HSI_TP10, Battery, and Elements.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0" lvl="8"/>
            <a:endParaRPr lang="en-IN" sz="2400" b="1" dirty="0"/>
          </a:p>
          <a:p>
            <a:pPr marL="0" lvl="8"/>
            <a:endParaRPr lang="en-IN" sz="2400" b="1" dirty="0"/>
          </a:p>
          <a:p>
            <a:pPr marL="0" lvl="8"/>
            <a:endParaRPr lang="en-IN" sz="2400" b="1" dirty="0"/>
          </a:p>
          <a:p>
            <a:pPr marL="0" lvl="8"/>
            <a:endParaRPr lang="en-IN" sz="2400" b="1" dirty="0"/>
          </a:p>
          <a:p>
            <a:pPr marL="0" lvl="8"/>
            <a:endParaRPr lang="en-IN" sz="2400" b="1" dirty="0"/>
          </a:p>
          <a:p>
            <a:pPr marL="0" lvl="8" algn="ctr"/>
            <a:endParaRPr lang="en-IN" sz="2400" b="1" dirty="0"/>
          </a:p>
          <a:p>
            <a:pPr marL="0" lvl="8" algn="ctr"/>
            <a:r>
              <a:rPr lang="en-IN" b="1" dirty="0"/>
              <a:t>Fig:</a:t>
            </a:r>
            <a:r>
              <a:rPr lang="en-IN" dirty="0"/>
              <a:t> Sample EEG dataset</a:t>
            </a:r>
          </a:p>
          <a:p>
            <a:pPr lvl="2"/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A6AF8-D35E-3AF6-E8AC-3419E5B5E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42"/>
          <a:stretch/>
        </p:blipFill>
        <p:spPr>
          <a:xfrm>
            <a:off x="2115759" y="3559048"/>
            <a:ext cx="8084433" cy="22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1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34569E5-B11D-3405-8E80-CE7E9773CD2D}"/>
              </a:ext>
            </a:extLst>
          </p:cNvPr>
          <p:cNvSpPr/>
          <p:nvPr/>
        </p:nvSpPr>
        <p:spPr>
          <a:xfrm>
            <a:off x="792480" y="1432561"/>
            <a:ext cx="10251440" cy="4899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	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628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18942-7BEC-4037-A1F2-7DA8F946375C}"/>
              </a:ext>
            </a:extLst>
          </p:cNvPr>
          <p:cNvSpPr txBox="1"/>
          <p:nvPr/>
        </p:nvSpPr>
        <p:spPr>
          <a:xfrm>
            <a:off x="792480" y="1432561"/>
            <a:ext cx="10251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CSV files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Normal : 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none" strike="noStrike" dirty="0">
                <a:solidFill>
                  <a:srgbClr val="000000"/>
                </a:solidFill>
                <a:effectLst/>
              </a:rPr>
              <a:t>Dyslexia</a:t>
            </a:r>
            <a:r>
              <a:rPr lang="en-IN" sz="2400" dirty="0"/>
              <a:t> : 29</a:t>
            </a:r>
          </a:p>
          <a:p>
            <a:endParaRPr lang="en-IN" sz="2400" dirty="0"/>
          </a:p>
          <a:p>
            <a:r>
              <a:rPr lang="en-IN" sz="2400" b="1" dirty="0"/>
              <a:t>Instance in Each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Normal (0)  - 18637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none" strike="noStrike" dirty="0">
                <a:solidFill>
                  <a:srgbClr val="000000"/>
                </a:solidFill>
                <a:effectLst/>
              </a:rPr>
              <a:t>Dyslexia (1) - </a:t>
            </a:r>
            <a:r>
              <a:rPr lang="en-IN" sz="2400" dirty="0"/>
              <a:t>22843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6A710-12E2-C6E0-C7AD-5E1D43C8A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6" t="5792" r="9565" b="26598"/>
          <a:stretch/>
        </p:blipFill>
        <p:spPr>
          <a:xfrm>
            <a:off x="4749800" y="1595476"/>
            <a:ext cx="5994400" cy="46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85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85348-1D43-AE65-BE1D-DC8AC9254BC6}"/>
              </a:ext>
            </a:extLst>
          </p:cNvPr>
          <p:cNvSpPr txBox="1"/>
          <p:nvPr/>
        </p:nvSpPr>
        <p:spPr>
          <a:xfrm>
            <a:off x="660400" y="799950"/>
            <a:ext cx="506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Correlation Matrix Heat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8A783-1353-9C90-E17B-2AC06A1C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33" y="1701165"/>
            <a:ext cx="4596432" cy="365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2C5051-CD58-C8F7-4C3B-01A02DEE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73" y="1619885"/>
            <a:ext cx="4573588" cy="3634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D1E50F-DC68-213E-9FA4-5DE5F990AB79}"/>
              </a:ext>
            </a:extLst>
          </p:cNvPr>
          <p:cNvSpPr txBox="1"/>
          <p:nvPr/>
        </p:nvSpPr>
        <p:spPr>
          <a:xfrm>
            <a:off x="2123440" y="540907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Dyslexic writing EEG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48013-D643-CAB2-5030-8B6F29E7C99D}"/>
              </a:ext>
            </a:extLst>
          </p:cNvPr>
          <p:cNvSpPr txBox="1"/>
          <p:nvPr/>
        </p:nvSpPr>
        <p:spPr>
          <a:xfrm>
            <a:off x="6862235" y="5346324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Non- Dyslexic writing EEG</a:t>
            </a:r>
          </a:p>
        </p:txBody>
      </p:sp>
    </p:spTree>
    <p:extLst>
      <p:ext uri="{BB962C8B-B14F-4D97-AF65-F5344CB8AC3E}">
        <p14:creationId xmlns:p14="http://schemas.microsoft.com/office/powerpoint/2010/main" val="58128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0B313-935E-FDAE-48AE-C87CF704C17D}"/>
              </a:ext>
            </a:extLst>
          </p:cNvPr>
          <p:cNvSpPr txBox="1"/>
          <p:nvPr/>
        </p:nvSpPr>
        <p:spPr>
          <a:xfrm>
            <a:off x="559786" y="494735"/>
            <a:ext cx="388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Data Distribution Graphs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BFA69-C9DE-7358-0210-9B425FD7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20" y="3973884"/>
            <a:ext cx="3304721" cy="2335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B99AD-6760-1CD4-1BF7-2DAB0826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851" y="4008594"/>
            <a:ext cx="3328723" cy="23521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22C1F-A217-ADF7-F75C-8C01DC508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86" y="3915402"/>
            <a:ext cx="3328723" cy="23521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97F92-F39C-89CB-8955-BEB8B3020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600" y="1442276"/>
            <a:ext cx="3137235" cy="2216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CB9FED-ACB0-F357-7E27-9BA745E84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05" y="1357880"/>
            <a:ext cx="3490617" cy="24940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CCE67-5B12-5CD6-34BB-AC264B055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93" y="1328223"/>
            <a:ext cx="3550920" cy="25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BC1531-7D4E-B13C-EE9B-2B18F807779D}"/>
              </a:ext>
            </a:extLst>
          </p:cNvPr>
          <p:cNvSpPr txBox="1">
            <a:spLocks/>
          </p:cNvSpPr>
          <p:nvPr/>
        </p:nvSpPr>
        <p:spPr>
          <a:xfrm>
            <a:off x="655782" y="472279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j-ea"/>
                <a:cs typeface="+mj-cs"/>
              </a:rPr>
              <a:t>Statistical Analysis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53A7703-BA6B-9445-5091-B0D15652C4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82" y="1129707"/>
                <a:ext cx="10698018" cy="5332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algn="just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Segoe UI"/>
                  </a:rPr>
                  <a:t>Hypothesis </a:t>
                </a:r>
              </a:p>
              <a:p>
                <a:pPr marL="342900" marR="0" lvl="0" indent="-342900" algn="just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</m:ctrlPr>
                      </m:sSubPr>
                      <m:e>
                        <m: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  <m:t>𝐻</m:t>
                        </m:r>
                      </m:e>
                      <m:sub>
                        <m: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: EEG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 obtained using Muse Head Band cannot</a:t>
                </a:r>
                <a:r>
                  <a:rPr lang="en-IN" sz="2000" dirty="0">
                    <a:latin typeface="Segoe UI"/>
                    <a:cs typeface="Segoe UI"/>
                  </a:rPr>
                  <a:t> classify the dyslexic and normal children .</a:t>
                </a:r>
                <a:r>
                  <a:rPr kumimoji="0" lang="en-IN" sz="2000" b="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 </a:t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  <a:p>
                <a:pPr marL="342900" indent="-342900" algn="just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</m:ctrlPr>
                      </m:sSubPr>
                      <m:e>
                        <m: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  <m:t>𝐻</m:t>
                        </m:r>
                      </m:e>
                      <m:sub>
                        <m:r>
                          <a:rPr kumimoji="0" lang="en-I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: </a:t>
                </a:r>
                <a:r>
                  <a:rPr lang="en-IN" sz="2000" dirty="0">
                    <a:cs typeface="Segoe UI"/>
                  </a:rPr>
                  <a:t>EEG obtained using Muse Head Band classify the dyslexic and normal children . </a:t>
                </a:r>
              </a:p>
              <a:p>
                <a:pPr marL="342900" indent="-342900" algn="just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IN" sz="2000" dirty="0">
                  <a:cs typeface="Segoe UI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2000" b="1" dirty="0">
                    <a:cs typeface="Segoe UI"/>
                  </a:rPr>
                  <a:t>Test Used: </a:t>
                </a:r>
                <a:r>
                  <a:rPr lang="en-US" sz="2000" dirty="0">
                    <a:latin typeface="Segoe UI"/>
                    <a:cs typeface="Segoe UI"/>
                  </a:rPr>
                  <a:t> T- test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dirty="0">
                  <a:latin typeface="Segoe UI"/>
                  <a:cs typeface="Segoe UI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b="1" i="1" dirty="0">
                  <a:latin typeface="Cambria Math" panose="02040503050406030204" pitchFamily="18" charset="0"/>
                  <a:cs typeface="Segoe UI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Segoe UI"/>
                          </a:rPr>
                        </m:ctrlPr>
                      </m:acc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  <a:cs typeface="Segoe UI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IN" sz="2000" b="1" i="1" dirty="0">
                    <a:latin typeface="Cambria Math" panose="02040503050406030204" pitchFamily="18" charset="0"/>
                    <a:cs typeface="Segoe UI"/>
                  </a:rPr>
                  <a:t>    - </a:t>
                </a:r>
                <a:r>
                  <a:rPr lang="en-I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mean of the sample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cs typeface="Segoe UI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/>
                          </a:rPr>
                          <m:t>𝝁</m:t>
                        </m:r>
                      </m:e>
                      <m:sub>
                        <m:r>
                          <a:rPr lang="en-IN" sz="2000" b="1" i="1">
                            <a:latin typeface="Cambria Math" panose="02040503050406030204" pitchFamily="18" charset="0"/>
                            <a:cs typeface="Segoe UI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sz="2000" b="1" dirty="0">
                    <a:latin typeface="Segoe UI"/>
                    <a:cs typeface="Segoe UI"/>
                  </a:rPr>
                  <a:t> -</a:t>
                </a:r>
                <a:r>
                  <a:rPr lang="en-IN" sz="2000" dirty="0">
                    <a:latin typeface="Segoe UI"/>
                    <a:cs typeface="Segoe UI"/>
                  </a:rPr>
                  <a:t> </a:t>
                </a:r>
                <a:r>
                  <a:rPr lang="en-IN" sz="1800" dirty="0">
                    <a:latin typeface="Segoe UI"/>
                    <a:cs typeface="Segoe UI"/>
                  </a:rPr>
                  <a:t>assumed mean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/>
                      </a:rPr>
                      <m:t>𝝈</m:t>
                    </m:r>
                  </m:oMath>
                </a14:m>
                <a:r>
                  <a:rPr lang="en-IN" sz="1800" dirty="0">
                    <a:latin typeface="Segoe UI"/>
                    <a:cs typeface="Segoe UI"/>
                  </a:rPr>
                  <a:t>   – Standard Deviation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1800" b="1" dirty="0">
                    <a:latin typeface="Segoe UI"/>
                    <a:cs typeface="Segoe UI"/>
                  </a:rPr>
                  <a:t>n   </a:t>
                </a:r>
                <a:r>
                  <a:rPr lang="en-IN" sz="1800" dirty="0">
                    <a:latin typeface="Segoe UI"/>
                    <a:cs typeface="Segoe UI"/>
                  </a:rPr>
                  <a:t>– no. of observations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800" dirty="0">
                  <a:latin typeface="Segoe UI"/>
                  <a:cs typeface="Segoe UI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53A7703-BA6B-9445-5091-B0D15652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2" y="1129707"/>
                <a:ext cx="10698018" cy="5332053"/>
              </a:xfrm>
              <a:prstGeom prst="rect">
                <a:avLst/>
              </a:prstGeom>
              <a:blipFill>
                <a:blip r:embed="rId2"/>
                <a:stretch>
                  <a:fillRect l="-1481" b="-3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60B8E-2ECD-9CB1-94D1-3281510D5325}"/>
              </a:ext>
            </a:extLst>
          </p:cNvPr>
          <p:cNvSpPr txBox="1">
            <a:spLocks/>
          </p:cNvSpPr>
          <p:nvPr/>
        </p:nvSpPr>
        <p:spPr>
          <a:xfrm>
            <a:off x="8945143" y="646176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BCFFC-8B3B-7A4D-27A3-75428110BC5D}"/>
                  </a:ext>
                </a:extLst>
              </p:cNvPr>
              <p:cNvSpPr/>
              <p:nvPr/>
            </p:nvSpPr>
            <p:spPr>
              <a:xfrm>
                <a:off x="4613564" y="3611418"/>
                <a:ext cx="2115127" cy="10898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Segoe UI"/>
                    <a:cs typeface="Segoe UI"/>
                  </a:rPr>
                  <a:t>t</a:t>
                </a:r>
                <a:r>
                  <a:rPr lang="en-US" sz="3200" b="1" dirty="0">
                    <a:solidFill>
                      <a:schemeClr val="tx1"/>
                    </a:solidFill>
                    <a:latin typeface="Segoe UI"/>
                    <a:cs typeface="Segoe UI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/>
                              </a:rPr>
                            </m:ctrlPr>
                          </m:accPr>
                          <m:e>
                            <m:r>
                              <a:rPr lang="en-IN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/>
                              </a:rPr>
                              <m:t>𝒙</m:t>
                            </m:r>
                          </m:e>
                        </m:acc>
                        <m:r>
                          <a:rPr lang="en-I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/>
                          </a:rPr>
                          <m:t> − </m:t>
                        </m:r>
                        <m:sSub>
                          <m:sSubPr>
                            <m:ctrlPr>
                              <a:rPr lang="en-IN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/>
                              </a:rPr>
                            </m:ctrlPr>
                          </m:sSubPr>
                          <m:e>
                            <m:r>
                              <a:rPr lang="en-IN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/>
                              </a:rPr>
                              <m:t>𝝁</m:t>
                            </m:r>
                          </m:e>
                          <m:sub>
                            <m:r>
                              <a:rPr lang="en-IN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/>
                              </a:rPr>
                              <m:t>𝟎</m:t>
                            </m:r>
                          </m:sub>
                        </m:sSub>
                        <m:r>
                          <a:rPr lang="en-I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"/>
                          </a:rPr>
                          <m:t> </m:t>
                        </m:r>
                      </m:num>
                      <m:den>
                        <m:f>
                          <m:f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IN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BCFFC-8B3B-7A4D-27A3-75428110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64" y="3611418"/>
                <a:ext cx="2115127" cy="1089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3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2F0157-A728-E7E8-C3D6-EE919EEECF91}"/>
              </a:ext>
            </a:extLst>
          </p:cNvPr>
          <p:cNvSpPr txBox="1">
            <a:spLocks/>
          </p:cNvSpPr>
          <p:nvPr/>
        </p:nvSpPr>
        <p:spPr>
          <a:xfrm>
            <a:off x="655782" y="364393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j-ea"/>
                <a:cs typeface="+mj-cs"/>
              </a:rPr>
              <a:t>Hypothesis Testing</a:t>
            </a:r>
          </a:p>
          <a:p>
            <a:endParaRPr lang="en-IN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5D376-AB8B-5986-A7D7-5C56AD58C262}"/>
              </a:ext>
            </a:extLst>
          </p:cNvPr>
          <p:cNvSpPr txBox="1">
            <a:spLocks/>
          </p:cNvSpPr>
          <p:nvPr/>
        </p:nvSpPr>
        <p:spPr>
          <a:xfrm>
            <a:off x="655782" y="1129707"/>
            <a:ext cx="10698018" cy="556692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IN" sz="2800" dirty="0"/>
            </a:br>
            <a:endParaRPr lang="en-IN" sz="1800" dirty="0">
              <a:latin typeface="Segoe UI"/>
              <a:cs typeface="Segoe UI"/>
            </a:endParaRP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7DC9F9F9-37AC-F0F0-8121-884BDA21DB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7616DB-EC4E-C636-5042-ABB277DE3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554201"/>
              </p:ext>
            </p:extLst>
          </p:nvPr>
        </p:nvGraphicFramePr>
        <p:xfrm>
          <a:off x="655782" y="1129707"/>
          <a:ext cx="10438937" cy="53300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73545">
                  <a:extLst>
                    <a:ext uri="{9D8B030D-6E8A-4147-A177-3AD203B41FA5}">
                      <a16:colId xmlns:a16="http://schemas.microsoft.com/office/drawing/2014/main" val="310645529"/>
                    </a:ext>
                  </a:extLst>
                </a:gridCol>
                <a:gridCol w="1403557">
                  <a:extLst>
                    <a:ext uri="{9D8B030D-6E8A-4147-A177-3AD203B41FA5}">
                      <a16:colId xmlns:a16="http://schemas.microsoft.com/office/drawing/2014/main" val="2663757414"/>
                    </a:ext>
                  </a:extLst>
                </a:gridCol>
                <a:gridCol w="1325217">
                  <a:extLst>
                    <a:ext uri="{9D8B030D-6E8A-4147-A177-3AD203B41FA5}">
                      <a16:colId xmlns:a16="http://schemas.microsoft.com/office/drawing/2014/main" val="301065473"/>
                    </a:ext>
                  </a:extLst>
                </a:gridCol>
                <a:gridCol w="1315358">
                  <a:extLst>
                    <a:ext uri="{9D8B030D-6E8A-4147-A177-3AD203B41FA5}">
                      <a16:colId xmlns:a16="http://schemas.microsoft.com/office/drawing/2014/main" val="2720658126"/>
                    </a:ext>
                  </a:extLst>
                </a:gridCol>
                <a:gridCol w="5021260">
                  <a:extLst>
                    <a:ext uri="{9D8B030D-6E8A-4147-A177-3AD203B41FA5}">
                      <a16:colId xmlns:a16="http://schemas.microsoft.com/office/drawing/2014/main" val="1654128786"/>
                    </a:ext>
                  </a:extLst>
                </a:gridCol>
              </a:tblGrid>
              <a:tr h="22203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Signals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Dyslexia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P-value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Result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/>
                </a:tc>
                <a:extLst>
                  <a:ext uri="{0D108BD9-81ED-4DB2-BD59-A6C34878D82A}">
                    <a16:rowId xmlns:a16="http://schemas.microsoft.com/office/drawing/2014/main" val="483969078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Delta_TP9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1.11 ± 0.09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1.15637E-38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745029825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Delta_AF7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0.71 ± 0.10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0.67 ± 0.12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1.00187E-23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401467792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Delta_AF8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0.69 ± 0.11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 ± 0.12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2.09604E-15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2230774915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Delta_TP10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1.06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1.132E-62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270687137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Theta_TP9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 ± 0.09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8.43411E-30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914793551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Theta_AF7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 ± 0.09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 ± 0.11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2.06391E-31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4173121169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Theta_AF8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 ± 0.11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 ± 0.12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2.41092E-06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3223085527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Theta_TP10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 ± 0.11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0.86 ± 0.10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5.25888E-41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2369907130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Alpha_TP9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 ± 0.08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0.98 ± 0.08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9.99392E-23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780687413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Alpha_AF7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 ± 0.06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0.59 ± 0.08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2.1542E-15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089686009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Alpha_AF8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0.62 ± 0.08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0.60 ± 0.08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3.16125E-16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200050362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Alpha_TP10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1.03 ± 0.11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0.97 ± 0.08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8.5531E-115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950633413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Beta_TP9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0.73 ± 0.04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0.65 ± 0.04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943188303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Beta_AF7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0.41 ± 0.05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 ± 0.06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695450782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Beta_AF8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0.47 ± 0.08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3455631474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Beta_TP10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0.83 ± 0.05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 ± 0.05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1.9549E-272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4002738346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Gamma_TP9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0.22 ± 0.05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 ± 0.05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1.4592E-124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724212020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Gamma_AF7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-0.13 ± 0.06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-0.19 ± 0.09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3.736E-109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1562914783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Gamma_AF8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-0.04 ± 0.12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-0.19 ± 0.13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924597582"/>
                  </a:ext>
                </a:extLst>
              </a:tr>
              <a:tr h="2554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Gamma_TP10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0.35 ± 0.05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 ± 0.06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0.001819675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Reject null hypothesis, means are significantly different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74" marR="3874" marT="3874" marB="0" anchor="b"/>
                </a:tc>
                <a:extLst>
                  <a:ext uri="{0D108BD9-81ED-4DB2-BD59-A6C34878D82A}">
                    <a16:rowId xmlns:a16="http://schemas.microsoft.com/office/drawing/2014/main" val="2566549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886B08-EC2B-3741-9E2B-147EB8BC9773}"/>
              </a:ext>
            </a:extLst>
          </p:cNvPr>
          <p:cNvSpPr txBox="1"/>
          <p:nvPr/>
        </p:nvSpPr>
        <p:spPr>
          <a:xfrm>
            <a:off x="7499927" y="809817"/>
            <a:ext cx="3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*p&lt;0.05 – statistically significant</a:t>
            </a:r>
            <a:endParaRPr lang="en-IN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87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44FB9B-BD44-1D66-8142-49761C6C7584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36448"/>
            <a:ext cx="11119104" cy="64008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262B7-D719-2E65-2FE5-BC254D3CA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1207" y="1351280"/>
            <a:ext cx="11271863" cy="510330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Extracting the relevant and informative features from the data that can capture the underlying relation and patterns.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Scaling and normalization are used to standardize the data and bring all the feature similar scale.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</a:rPr>
              <a:t>Feature extraction involves creating new features from the existing features or using statistical methods such PCA, ICA and FFT.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D52BDD-B53E-6863-0604-D6472C5DF6B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19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628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EEG Classification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2B674-CF02-0904-A3B1-541ACA50FBDB}"/>
              </a:ext>
            </a:extLst>
          </p:cNvPr>
          <p:cNvSpPr/>
          <p:nvPr/>
        </p:nvSpPr>
        <p:spPr>
          <a:xfrm>
            <a:off x="213360" y="1353724"/>
            <a:ext cx="11826240" cy="4630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0BE8923-85B1-3CE2-4039-72C393CA08E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A58A79-DF38-28FD-DDCD-88B0F48A1B66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10281920" y="3953972"/>
            <a:ext cx="404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EED2B9-278E-3670-BDE5-1833B9863E0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337755" y="3940765"/>
            <a:ext cx="511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039563C-F5C7-9BF8-BCC3-EF99E48871CC}"/>
              </a:ext>
            </a:extLst>
          </p:cNvPr>
          <p:cNvSpPr/>
          <p:nvPr/>
        </p:nvSpPr>
        <p:spPr>
          <a:xfrm>
            <a:off x="2415792" y="3523088"/>
            <a:ext cx="1793031" cy="83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BB90A2-9326-F8A2-ECA7-E3BED19298F2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1998820" y="3940765"/>
            <a:ext cx="416972" cy="2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6669AB-8861-8678-793C-270D0A10BD04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208823" y="3940765"/>
            <a:ext cx="546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173E0F-38B8-0568-E201-852D2B3423A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431902" y="3940765"/>
            <a:ext cx="559698" cy="1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B834E-B747-049C-060F-96E76F7ABA5E}"/>
              </a:ext>
            </a:extLst>
          </p:cNvPr>
          <p:cNvSpPr/>
          <p:nvPr/>
        </p:nvSpPr>
        <p:spPr>
          <a:xfrm>
            <a:off x="10686804" y="3567403"/>
            <a:ext cx="1107440" cy="773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1EF49-14F9-B8D9-4266-31F672B6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t="75885" r="20625" b="8605"/>
          <a:stretch/>
        </p:blipFill>
        <p:spPr>
          <a:xfrm>
            <a:off x="487088" y="2066306"/>
            <a:ext cx="1635760" cy="10636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1B7133-BB14-6212-1F6A-A73B43F115AE}"/>
              </a:ext>
            </a:extLst>
          </p:cNvPr>
          <p:cNvSpPr/>
          <p:nvPr/>
        </p:nvSpPr>
        <p:spPr>
          <a:xfrm>
            <a:off x="611116" y="3523981"/>
            <a:ext cx="1387704" cy="837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csv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0A4D63-A5E1-CD48-A83C-9E21C021BE50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304968" y="3129998"/>
            <a:ext cx="0" cy="39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F3259A-ECD3-AEF2-75AF-08CC98F2ECFC}"/>
              </a:ext>
            </a:extLst>
          </p:cNvPr>
          <p:cNvSpPr txBox="1"/>
          <p:nvPr/>
        </p:nvSpPr>
        <p:spPr>
          <a:xfrm>
            <a:off x="2207306" y="241348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signals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B7A5BC-5054-6F49-E0DA-105D5A75EC18}"/>
              </a:ext>
            </a:extLst>
          </p:cNvPr>
          <p:cNvSpPr/>
          <p:nvPr/>
        </p:nvSpPr>
        <p:spPr>
          <a:xfrm>
            <a:off x="4755412" y="3549503"/>
            <a:ext cx="1582343" cy="782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B2BE7E-0E7D-B308-D580-C9E160460E29}"/>
              </a:ext>
            </a:extLst>
          </p:cNvPr>
          <p:cNvSpPr/>
          <p:nvPr/>
        </p:nvSpPr>
        <p:spPr>
          <a:xfrm>
            <a:off x="6849561" y="3523088"/>
            <a:ext cx="1582341" cy="83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582B5F-3828-D8D6-192B-E1550DBCE7CD}"/>
              </a:ext>
            </a:extLst>
          </p:cNvPr>
          <p:cNvSpPr/>
          <p:nvPr/>
        </p:nvSpPr>
        <p:spPr>
          <a:xfrm>
            <a:off x="8991600" y="3549503"/>
            <a:ext cx="1290320" cy="808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356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Linear SVM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Linear SVM Classification Report (left) and Confusion Matrix (Right)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8E8C6-F947-15B9-290B-6DDC85EB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640" y="2650680"/>
            <a:ext cx="5673427" cy="2191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5" name="Picture 3">
            <a:extLst>
              <a:ext uri="{FF2B5EF4-FFF2-40B4-BE49-F238E27FC236}">
                <a16:creationId xmlns:a16="http://schemas.microsoft.com/office/drawing/2014/main" id="{A47247CA-40A8-6BAC-935C-DC534FD5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93" y="2031364"/>
            <a:ext cx="3992880" cy="312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E9035C-62B1-C1F6-B614-3094BF5AE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6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A7ADCE-EC3F-B720-C97B-4019E9C793BD}"/>
              </a:ext>
            </a:extLst>
          </p:cNvPr>
          <p:cNvSpPr txBox="1">
            <a:spLocks/>
          </p:cNvSpPr>
          <p:nvPr/>
        </p:nvSpPr>
        <p:spPr>
          <a:xfrm>
            <a:off x="838200" y="454100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j-ea"/>
                <a:cs typeface="+mj-cs"/>
              </a:rPr>
              <a:t>Aim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A11D6E-872C-FAD2-7784-C468CE8F42A3}"/>
              </a:ext>
            </a:extLst>
          </p:cNvPr>
          <p:cNvSpPr txBox="1">
            <a:spLocks/>
          </p:cNvSpPr>
          <p:nvPr/>
        </p:nvSpPr>
        <p:spPr>
          <a:xfrm>
            <a:off x="838200" y="1111528"/>
            <a:ext cx="10515600" cy="19658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The aim of this study is to employ deep learning models to assess dyslexic children's writing abilities, specifically in recognizing and writing Tamil characters. 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Develop a comprehensive approach that combines handwritten data and brain EEG signals.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A909AA5B-6EEA-5582-211D-BA415B98A456}"/>
              </a:ext>
            </a:extLst>
          </p:cNvPr>
          <p:cNvSpPr txBox="1">
            <a:spLocks/>
          </p:cNvSpPr>
          <p:nvPr/>
        </p:nvSpPr>
        <p:spPr>
          <a:xfrm>
            <a:off x="8894343" y="596335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408537-DDFD-889F-54D1-63BEB6331AD7}"/>
              </a:ext>
            </a:extLst>
          </p:cNvPr>
          <p:cNvSpPr txBox="1">
            <a:spLocks/>
          </p:cNvSpPr>
          <p:nvPr/>
        </p:nvSpPr>
        <p:spPr>
          <a:xfrm>
            <a:off x="817343" y="3340072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B64D22-6D1D-F0A0-F7FE-C6166F5BE508}"/>
              </a:ext>
            </a:extLst>
          </p:cNvPr>
          <p:cNvSpPr txBox="1">
            <a:spLocks/>
          </p:cNvSpPr>
          <p:nvPr/>
        </p:nvSpPr>
        <p:spPr>
          <a:xfrm>
            <a:off x="817343" y="3903598"/>
            <a:ext cx="10515600" cy="24567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Develop a deep learning model to assess dyslexic children's visual processing and writing abilities.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Integrate brain EEG signals, compare with traditional methods, and analyze correlations for comprehensive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05873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Non- Linear SVM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Non- Linear SVM Classification Report (left) and Confusion Matrix (Right)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2BDED-EF71-9B1B-C34D-B53213F7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9182" y="3110067"/>
            <a:ext cx="5281778" cy="2151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49" name="Picture 2">
            <a:extLst>
              <a:ext uri="{FF2B5EF4-FFF2-40B4-BE49-F238E27FC236}">
                <a16:creationId xmlns:a16="http://schemas.microsoft.com/office/drawing/2014/main" id="{8775B104-F7B1-2E96-120C-09A33CC5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91" y="2648458"/>
            <a:ext cx="3661410" cy="286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9DC2A5-9C8B-6DB6-0682-98EB1DD38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5669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DBFF7-FD5E-B2FF-3A89-999031EE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2465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E1CEFC-66B2-87F4-BE2F-7A18FA78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4370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52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K-Nearest Neighbour (KNN)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75B9935-FC7E-3C19-76DA-2B0E8C2F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08" y="1492021"/>
            <a:ext cx="6664504" cy="42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B9B7EA5-77A0-2022-8AE6-2E1645791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05C605D-3B51-3CD4-4A60-6B179E69D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85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954CA-E6EE-E89F-3D06-65B764A45C21}"/>
              </a:ext>
            </a:extLst>
          </p:cNvPr>
          <p:cNvSpPr txBox="1"/>
          <p:nvPr/>
        </p:nvSpPr>
        <p:spPr>
          <a:xfrm>
            <a:off x="2562860" y="5572998"/>
            <a:ext cx="642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K-value vs Error Rate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21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K – Nearest Neighbour (KNN)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KNN Classification Report (left) and Confusion Matrix (Right)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9B7EA5-77A0-2022-8AE6-2E1645791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05C605D-3B51-3CD4-4A60-6B179E69D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85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3AE4E-348F-5A8F-ADC3-E763590E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5" y="3136221"/>
            <a:ext cx="5584425" cy="2235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7" name="Picture 5">
            <a:extLst>
              <a:ext uri="{FF2B5EF4-FFF2-40B4-BE49-F238E27FC236}">
                <a16:creationId xmlns:a16="http://schemas.microsoft.com/office/drawing/2014/main" id="{0412BB87-7AF4-BD8F-CA29-AB0A50ED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083193"/>
            <a:ext cx="3218815" cy="25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60168E-5DF4-675E-1A8E-C48CAD380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72A9633-F200-0C37-FD3D-E9654CED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86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B8F0A-CB44-79F4-67F8-DD27AEF5AC80}"/>
              </a:ext>
            </a:extLst>
          </p:cNvPr>
          <p:cNvSpPr txBox="1"/>
          <p:nvPr/>
        </p:nvSpPr>
        <p:spPr>
          <a:xfrm>
            <a:off x="660400" y="1602486"/>
            <a:ext cx="642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 Value Selected for KNN classifier: </a:t>
            </a:r>
            <a:r>
              <a:rPr lang="en-IN" sz="20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8023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A8C-AE51-5239-F176-C4984E50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Random Forest(RF)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5296D-19E2-F94F-F55A-A333F34D95DB}"/>
              </a:ext>
            </a:extLst>
          </p:cNvPr>
          <p:cNvSpPr/>
          <p:nvPr/>
        </p:nvSpPr>
        <p:spPr>
          <a:xfrm>
            <a:off x="660400" y="142240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9B7EA5-77A0-2022-8AE6-2E1645791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171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05C605D-3B51-3CD4-4A60-6B179E69D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85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A5B4B-02AA-ED5B-3405-430DAC5D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4008" y="2778690"/>
            <a:ext cx="5905757" cy="2286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79" name="Picture 2">
            <a:extLst>
              <a:ext uri="{FF2B5EF4-FFF2-40B4-BE49-F238E27FC236}">
                <a16:creationId xmlns:a16="http://schemas.microsoft.com/office/drawing/2014/main" id="{EC016E3D-C89D-CB00-5A42-11C47F499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60" y="2481889"/>
            <a:ext cx="3769498" cy="29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7D911-AF9E-1BBA-D4F5-947FCB2C9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76712-0939-1DF0-D0D4-EED6AF25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6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756AF-2BC7-7216-4CB8-2B28AD6E56D6}"/>
              </a:ext>
            </a:extLst>
          </p:cNvPr>
          <p:cNvSpPr txBox="1"/>
          <p:nvPr/>
        </p:nvSpPr>
        <p:spPr>
          <a:xfrm>
            <a:off x="3614420" y="5631934"/>
            <a:ext cx="642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RF Report (left) and Confusion Matrix (Right)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11B55-9DF8-1AEF-48B9-33E6468B1D1E}"/>
              </a:ext>
            </a:extLst>
          </p:cNvPr>
          <p:cNvSpPr txBox="1"/>
          <p:nvPr/>
        </p:nvSpPr>
        <p:spPr>
          <a:xfrm>
            <a:off x="751840" y="1606204"/>
            <a:ext cx="10186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GridSearchCV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used for searching the hyper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Best hyperparameters: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 {'</a:t>
            </a:r>
            <a:r>
              <a:rPr lang="en-IN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max_depth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': 10, '</a:t>
            </a:r>
            <a:r>
              <a:rPr lang="en-IN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min_samples_leaf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': 2, '</a:t>
            </a:r>
            <a:r>
              <a:rPr lang="en-IN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min_samples_split</a:t>
            </a: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': 3}</a:t>
            </a:r>
          </a:p>
        </p:txBody>
      </p:sp>
    </p:spTree>
    <p:extLst>
      <p:ext uri="{BB962C8B-B14F-4D97-AF65-F5344CB8AC3E}">
        <p14:creationId xmlns:p14="http://schemas.microsoft.com/office/powerpoint/2010/main" val="198773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D468D0-3EDD-8041-2864-22713E7F03C1}"/>
              </a:ext>
            </a:extLst>
          </p:cNvPr>
          <p:cNvSpPr/>
          <p:nvPr/>
        </p:nvSpPr>
        <p:spPr>
          <a:xfrm>
            <a:off x="645160" y="1391920"/>
            <a:ext cx="10871200" cy="48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Explainable AI (XAI) – LIME </a:t>
            </a:r>
            <a:r>
              <a:rPr lang="en-US" sz="1800" b="0" dirty="0">
                <a:solidFill>
                  <a:schemeClr val="tx1"/>
                </a:solidFill>
              </a:rPr>
              <a:t>(RF Model)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638536-153B-5A36-1F7C-A5C6A54AFAB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380348" y="1486640"/>
            <a:ext cx="7400823" cy="46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LSTM – Long Short Term Memory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49" y="1310018"/>
            <a:ext cx="10903894" cy="5249468"/>
          </a:xfrm>
        </p:spPr>
        <p:txBody>
          <a:bodyPr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CSV file 2D dataset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Converting it to 3D dataset by adding Time Steps =1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Loss: </a:t>
            </a:r>
            <a:r>
              <a:rPr lang="en-IN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Cross Entropy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Activation Function: </a:t>
            </a: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Sigmoid</a:t>
            </a:r>
            <a:endParaRPr lang="en-IN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Optimizer: </a:t>
            </a: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</a:t>
            </a:r>
            <a:endParaRPr lang="en-IN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: </a:t>
            </a: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82%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	     : </a:t>
            </a: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0.1181</a:t>
            </a:r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9AEEC81-F36D-469B-6364-A9A34C2E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791" y="1451169"/>
            <a:ext cx="2217103" cy="4839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476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LSTM Performance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AA2A1A-2883-25F9-F551-2440DBC4F1A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564508" y="1309688"/>
            <a:ext cx="5242372" cy="5249862"/>
          </a:xfr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9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Testing LSTM Model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5B275-3BEC-1DA9-DFEE-C4359E8A5302}"/>
              </a:ext>
            </a:extLst>
          </p:cNvPr>
          <p:cNvSpPr/>
          <p:nvPr/>
        </p:nvSpPr>
        <p:spPr>
          <a:xfrm>
            <a:off x="1309999" y="4155440"/>
            <a:ext cx="3230880" cy="377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Fig: </a:t>
            </a:r>
            <a:r>
              <a:rPr lang="en-IN" dirty="0">
                <a:solidFill>
                  <a:schemeClr val="tx1"/>
                </a:solidFill>
              </a:rPr>
              <a:t>Dyslexic dataset Prediction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9AF83-CA9A-4465-2A9E-89AEAABD2735}"/>
              </a:ext>
            </a:extLst>
          </p:cNvPr>
          <p:cNvSpPr/>
          <p:nvPr/>
        </p:nvSpPr>
        <p:spPr>
          <a:xfrm>
            <a:off x="7278903" y="4155440"/>
            <a:ext cx="3230880" cy="37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Fig: </a:t>
            </a:r>
            <a:r>
              <a:rPr lang="en-IN" dirty="0">
                <a:solidFill>
                  <a:schemeClr val="tx1"/>
                </a:solidFill>
              </a:rPr>
              <a:t>Normal dataset Prediction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5C7149-72B7-F55A-C160-DA1176A3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39" y="2084324"/>
            <a:ext cx="5325121" cy="1887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74621-8560-A4BE-A29E-662D77E3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26183" y="2084324"/>
            <a:ext cx="5837920" cy="1887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7002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34569E5-B11D-3405-8E80-CE7E9773CD2D}"/>
              </a:ext>
            </a:extLst>
          </p:cNvPr>
          <p:cNvSpPr/>
          <p:nvPr/>
        </p:nvSpPr>
        <p:spPr>
          <a:xfrm>
            <a:off x="792480" y="1432561"/>
            <a:ext cx="10251440" cy="5029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39" y="37623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Classifier Results </a:t>
            </a:r>
            <a:r>
              <a:rPr lang="en-IN" dirty="0" err="1">
                <a:solidFill>
                  <a:schemeClr val="tx1"/>
                </a:solidFill>
              </a:rPr>
              <a:t>Comparision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6" name="Slide Number Placeholder 7">
            <a:extLst>
              <a:ext uri="{FF2B5EF4-FFF2-40B4-BE49-F238E27FC236}">
                <a16:creationId xmlns:a16="http://schemas.microsoft.com/office/drawing/2014/main" id="{7591B95E-6576-61C9-C979-BDC1EE4BB47A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E3AA7A-59F8-AFE6-A2C8-BEB16D330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144134"/>
              </p:ext>
            </p:extLst>
          </p:nvPr>
        </p:nvGraphicFramePr>
        <p:xfrm>
          <a:off x="966788" y="1554163"/>
          <a:ext cx="9885362" cy="485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14986" imgH="2216238" progId="Excel.Sheet.12">
                  <p:embed/>
                </p:oleObj>
              </mc:Choice>
              <mc:Fallback>
                <p:oleObj name="Worksheet" r:id="rId2" imgW="4514986" imgH="22162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E3AA7A-59F8-AFE6-A2C8-BEB16D3302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6788" y="1554163"/>
                        <a:ext cx="9885362" cy="485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3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6288"/>
            <a:ext cx="11119104" cy="640080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Handwritten Characters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2B674-CF02-0904-A3B1-541ACA50FBDB}"/>
              </a:ext>
            </a:extLst>
          </p:cNvPr>
          <p:cNvSpPr/>
          <p:nvPr/>
        </p:nvSpPr>
        <p:spPr>
          <a:xfrm>
            <a:off x="434111" y="1371600"/>
            <a:ext cx="11203432" cy="4366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b="1" dirty="0"/>
          </a:p>
          <a:p>
            <a:r>
              <a:rPr lang="en-IN" sz="2400" b="1" dirty="0"/>
              <a:t>Image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At present Total No. of Image dataset collected from Children – 25,000 images.(25 letters)</a:t>
            </a:r>
          </a:p>
          <a:p>
            <a:pPr lvl="2"/>
            <a:r>
              <a:rPr lang="en-IN" sz="2400" dirty="0"/>
              <a:t>Dyslexic Handwritten Image dataset consist of 10,000 images</a:t>
            </a:r>
          </a:p>
          <a:p>
            <a:pPr lvl="2"/>
            <a:r>
              <a:rPr lang="en-IN" sz="2400" dirty="0"/>
              <a:t>Normal Handwritten Image dataset consist of  15,000 images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0BE8923-85B1-3CE2-4039-72C393CA08E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C8B64-8CAB-0551-D9EF-F88DFEEBD6DC}"/>
              </a:ext>
            </a:extLst>
          </p:cNvPr>
          <p:cNvSpPr txBox="1"/>
          <p:nvPr/>
        </p:nvSpPr>
        <p:spPr>
          <a:xfrm>
            <a:off x="434111" y="1371600"/>
            <a:ext cx="11203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Total No. of Image dataset collected from Children – 25,000 images.( letters)</a:t>
            </a:r>
          </a:p>
          <a:p>
            <a:pPr lvl="2"/>
            <a:r>
              <a:rPr lang="en-IN" sz="2400" dirty="0"/>
              <a:t>Dyslexic Handwritten Image dataset consist of 10,000 images</a:t>
            </a:r>
          </a:p>
          <a:p>
            <a:pPr lvl="2"/>
            <a:r>
              <a:rPr lang="en-IN" sz="2400" dirty="0"/>
              <a:t>Normal Handwritten Image dataset consist of  15,000 images</a:t>
            </a:r>
          </a:p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5104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8D7E4E6-7C83-55B1-051F-FD5C32AA4023}"/>
              </a:ext>
            </a:extLst>
          </p:cNvPr>
          <p:cNvSpPr txBox="1">
            <a:spLocks/>
          </p:cNvSpPr>
          <p:nvPr/>
        </p:nvSpPr>
        <p:spPr>
          <a:xfrm>
            <a:off x="838200" y="453617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j-ea"/>
                <a:cs typeface="+mj-cs"/>
              </a:rPr>
              <a:t>Abstract</a:t>
            </a:r>
            <a:endParaRPr lang="en-IN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D8ACEB6-D695-EC57-B42F-FB481113BA1C}"/>
              </a:ext>
            </a:extLst>
          </p:cNvPr>
          <p:cNvSpPr txBox="1">
            <a:spLocks/>
          </p:cNvSpPr>
          <p:nvPr/>
        </p:nvSpPr>
        <p:spPr>
          <a:xfrm>
            <a:off x="838200" y="1129707"/>
            <a:ext cx="10515600" cy="556692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Deep learning models can be employed to assess dyslexic children's writing abilities, specifically in recognizing and writing Tamil characters.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The traditional deep learning techniques may not provide accurate assessments of dyslexic children's writing skills, necessitating a multimodal deep learning approach.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The multimodal approach combines handwritten data and brain EEG signals to gain a comprehensive understanding of dyslexic children's cognitive and neurological processes.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Handwritten data analysis helps evaluate the visual processing and writing abilities of dyslexic children, including letter formation, spacing, and overall legibility.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Incorporating brain EEG signals allows for insights into the neural mechanisms involved in processing and motor activities related to writing, providing a more accurate prediction of dyslexic children's writing abilities.</a:t>
            </a:r>
          </a:p>
        </p:txBody>
      </p:sp>
      <p:sp>
        <p:nvSpPr>
          <p:cNvPr id="64" name="Slide Number Placeholder 7">
            <a:extLst>
              <a:ext uri="{FF2B5EF4-FFF2-40B4-BE49-F238E27FC236}">
                <a16:creationId xmlns:a16="http://schemas.microsoft.com/office/drawing/2014/main" id="{4A2BB552-FE9F-A272-186E-1906049D65D6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72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34569E5-B11D-3405-8E80-CE7E9773CD2D}"/>
              </a:ext>
            </a:extLst>
          </p:cNvPr>
          <p:cNvSpPr/>
          <p:nvPr/>
        </p:nvSpPr>
        <p:spPr>
          <a:xfrm>
            <a:off x="792480" y="1432561"/>
            <a:ext cx="10251440" cy="4899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628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Image Pre-processing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18942-7BEC-4037-A1F2-7DA8F946375C}"/>
              </a:ext>
            </a:extLst>
          </p:cNvPr>
          <p:cNvSpPr txBox="1"/>
          <p:nvPr/>
        </p:nvSpPr>
        <p:spPr>
          <a:xfrm>
            <a:off x="792480" y="1432561"/>
            <a:ext cx="102514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Tamil Handwritten Alphabets collected from the dyslexic and non-dyslexic children.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Segmentation algorithm is used to extract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RGB image is converted in to Grayscale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b="1" dirty="0"/>
              <a:t>Data Augmentation: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Since the no. of image collected from the dyslexic children are less Data Augmentation Technique is used.</a:t>
            </a:r>
          </a:p>
          <a:p>
            <a:pPr lvl="1"/>
            <a:r>
              <a:rPr lang="en-IN" sz="2400" b="1" dirty="0"/>
              <a:t>Parameters used are: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/>
              <a:t>Horizontal Flip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/>
              <a:t>Vertical Flip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506511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1098-6ABF-6552-A3B9-DE9BB1D0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Normal Writings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2DF851-82C0-721A-01D5-BDE67867AFA7}"/>
              </a:ext>
            </a:extLst>
          </p:cNvPr>
          <p:cNvSpPr/>
          <p:nvPr/>
        </p:nvSpPr>
        <p:spPr>
          <a:xfrm>
            <a:off x="875062" y="1153225"/>
            <a:ext cx="10827512" cy="534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DF15-BF85-7106-3004-255DF75F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1617982"/>
            <a:ext cx="848043" cy="887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58AEF-6772-ECDF-72E7-4B7174F39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688783"/>
            <a:ext cx="1168400" cy="816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AC3A7-25EE-B71B-83E2-2E9ACB057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722127"/>
            <a:ext cx="987923" cy="67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8E4C9-8319-97D8-961D-609D14BF1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77" y="1722127"/>
            <a:ext cx="1226847" cy="725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CB44C-B7CD-A0F0-8F2A-22499106A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73" y="1688783"/>
            <a:ext cx="913267" cy="677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58B3F6-9B32-5583-1398-9092B7DDA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90" y="1688783"/>
            <a:ext cx="855049" cy="712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D2472-F292-1084-2181-293641173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0" y="2976354"/>
            <a:ext cx="751840" cy="78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AF4E3-D789-2AB9-4778-4887AC699E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13" y="3022324"/>
            <a:ext cx="840877" cy="803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481D99-D8F3-22F0-2826-4F94520F6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83" y="3089335"/>
            <a:ext cx="834637" cy="780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07967-0EB1-0CFE-7F4A-869E881AC3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21" y="2976354"/>
            <a:ext cx="941992" cy="707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D669C-C31C-B2F6-EE04-FBF51576E0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13" y="2984993"/>
            <a:ext cx="850965" cy="8935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09A4C1-8A8B-D27C-7B0B-FC8D5A860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9" y="4242500"/>
            <a:ext cx="733570" cy="759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02914-8C92-1EA2-A8CE-A70955A471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4234739"/>
            <a:ext cx="737235" cy="690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6E4CE-E77F-1C9A-3DBF-5DE81D4526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20" y="4242500"/>
            <a:ext cx="1289457" cy="600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8B221-B18C-4098-9917-8CBA31DC03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42" y="5299003"/>
            <a:ext cx="1133475" cy="714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F29BA-2F7D-2128-A37F-EEA50A0200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61" y="5316004"/>
            <a:ext cx="860095" cy="697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31FE9-C0E9-DEA7-6AF9-796AE394A6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4" y="5395943"/>
            <a:ext cx="1582630" cy="537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3EF72D-8A24-AC79-8755-5DFB082699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39" y="4203866"/>
            <a:ext cx="945146" cy="6392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E6F965-7BD0-53D0-1CEE-6A31921D70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09" y="4169006"/>
            <a:ext cx="608458" cy="816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006986-4236-87EF-9A7B-0A2852ED27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74" y="4150662"/>
            <a:ext cx="592184" cy="7842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1E10D7-AF5E-ABFB-7E0C-BC9EA5495F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66" y="5358620"/>
            <a:ext cx="861385" cy="746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A1F8F-D8EC-F0B7-518F-ED8B70F555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43" y="5411961"/>
            <a:ext cx="839581" cy="5214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991D06-D99C-D28D-14F8-7E2A6E58419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67" y="5351390"/>
            <a:ext cx="99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7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BCBBC1-D3ED-331E-6D20-E85C102FC59C}"/>
              </a:ext>
            </a:extLst>
          </p:cNvPr>
          <p:cNvSpPr/>
          <p:nvPr/>
        </p:nvSpPr>
        <p:spPr>
          <a:xfrm>
            <a:off x="770668" y="1207008"/>
            <a:ext cx="10827512" cy="534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71098-6ABF-6552-A3B9-DE9BB1D0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Dyslexic Writings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2B44-61FA-ABE6-BA27-607BB8356A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1" b="23949"/>
          <a:stretch/>
        </p:blipFill>
        <p:spPr>
          <a:xfrm>
            <a:off x="3679840" y="2875628"/>
            <a:ext cx="1094107" cy="97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62A1F-8EA9-8C79-02D4-C1B6F9EC61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9" y="2890957"/>
            <a:ext cx="993600" cy="934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F6938-451E-ADE4-D57E-05E037E067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2" y="1423940"/>
            <a:ext cx="1027967" cy="1025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0C6C8-C99D-895B-4FE0-E8788501A7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99" y="4551971"/>
            <a:ext cx="920673" cy="811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A388F-3D22-6DD2-712D-10E6DE7E566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31" y="1253682"/>
            <a:ext cx="1120150" cy="1043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AFD3C-6D53-6741-48D9-8B53F12B50B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98" y="1224778"/>
            <a:ext cx="1223522" cy="119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8CD5E-8E2B-5072-1A74-8C781282F7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61" b="44924"/>
          <a:stretch/>
        </p:blipFill>
        <p:spPr>
          <a:xfrm>
            <a:off x="2180211" y="4624653"/>
            <a:ext cx="732817" cy="546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EB3A56-BAE6-FECD-2E04-705EBE7E7DE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87" y="1346099"/>
            <a:ext cx="1099524" cy="995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36C561-F92E-77E8-DD35-55B2E3057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r="30505" b="39348"/>
          <a:stretch/>
        </p:blipFill>
        <p:spPr>
          <a:xfrm>
            <a:off x="9241016" y="1331450"/>
            <a:ext cx="1117600" cy="1117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96A230-1278-7BF4-0DD3-BB290F4CF0E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11" y="2903046"/>
            <a:ext cx="1086749" cy="9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7C6179-7ACE-1E7C-3EB1-34E68E5B03B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" y="4503766"/>
            <a:ext cx="972821" cy="907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44047-535E-E7FB-E63E-5862E1A34FD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57" y="1333229"/>
            <a:ext cx="1164921" cy="1023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E7C0A7-0F1E-407E-7383-78F9A64F8E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47" y="1294349"/>
            <a:ext cx="1280741" cy="1191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9CF005-E743-46E1-D3A7-827D516292DE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82" y="4491262"/>
            <a:ext cx="974938" cy="788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35E273-1C34-B710-0FB3-2ADEB55522A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51" y="2870374"/>
            <a:ext cx="1034321" cy="93472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397D10C-D57C-6D65-2C78-81BE4EF42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604168" y="1912335"/>
            <a:ext cx="2618601" cy="46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34569E5-B11D-3405-8E80-CE7E9773CD2D}"/>
              </a:ext>
            </a:extLst>
          </p:cNvPr>
          <p:cNvSpPr/>
          <p:nvPr/>
        </p:nvSpPr>
        <p:spPr>
          <a:xfrm>
            <a:off x="860136" y="1852331"/>
            <a:ext cx="10075074" cy="315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74D24F-312C-4331-5BB5-DAB30683E2A3}"/>
              </a:ext>
            </a:extLst>
          </p:cNvPr>
          <p:cNvCxnSpPr>
            <a:cxnSpLocks/>
            <a:stCxn id="38" idx="4"/>
            <a:endCxn id="43" idx="1"/>
          </p:cNvCxnSpPr>
          <p:nvPr/>
        </p:nvCxnSpPr>
        <p:spPr>
          <a:xfrm flipV="1">
            <a:off x="7357034" y="3227879"/>
            <a:ext cx="1086338" cy="1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319717EF-87CF-F89C-D93C-27016D47D3AE}"/>
              </a:ext>
            </a:extLst>
          </p:cNvPr>
          <p:cNvSpPr/>
          <p:nvPr/>
        </p:nvSpPr>
        <p:spPr>
          <a:xfrm>
            <a:off x="6409303" y="2371107"/>
            <a:ext cx="1325776" cy="1362269"/>
          </a:xfrm>
          <a:prstGeom prst="cube">
            <a:avLst>
              <a:gd name="adj" fmla="val 28515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141E50-DB49-E4D4-7D6F-29F090815299}"/>
              </a:ext>
            </a:extLst>
          </p:cNvPr>
          <p:cNvSpPr/>
          <p:nvPr/>
        </p:nvSpPr>
        <p:spPr>
          <a:xfrm>
            <a:off x="4104642" y="2764197"/>
            <a:ext cx="1793031" cy="863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652D79-2EAC-5E25-C189-34B8FC4DD69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>
            <a:off x="3672273" y="3184003"/>
            <a:ext cx="432369" cy="1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7F673C-DCC5-384A-0746-4662FEE021AE}"/>
              </a:ext>
            </a:extLst>
          </p:cNvPr>
          <p:cNvCxnSpPr>
            <a:cxnSpLocks/>
          </p:cNvCxnSpPr>
          <p:nvPr/>
        </p:nvCxnSpPr>
        <p:spPr>
          <a:xfrm>
            <a:off x="5897673" y="3184003"/>
            <a:ext cx="511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B6E7DA-B302-88F0-3132-7200156A6D59}"/>
              </a:ext>
            </a:extLst>
          </p:cNvPr>
          <p:cNvSpPr txBox="1"/>
          <p:nvPr/>
        </p:nvSpPr>
        <p:spPr>
          <a:xfrm>
            <a:off x="2361155" y="3900480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92A71-643F-E8FD-2D63-D78CCCCEF138}"/>
              </a:ext>
            </a:extLst>
          </p:cNvPr>
          <p:cNvSpPr/>
          <p:nvPr/>
        </p:nvSpPr>
        <p:spPr>
          <a:xfrm>
            <a:off x="8443372" y="2828478"/>
            <a:ext cx="1107440" cy="79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Image Classification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32489-4A09-9BE3-C214-403342FB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6335" r="34841" b="37618"/>
          <a:stretch/>
        </p:blipFill>
        <p:spPr>
          <a:xfrm>
            <a:off x="2234978" y="2607418"/>
            <a:ext cx="1437295" cy="11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F360DF-20FF-34BD-E6A4-C28D7543A827}"/>
              </a:ext>
            </a:extLst>
          </p:cNvPr>
          <p:cNvSpPr/>
          <p:nvPr/>
        </p:nvSpPr>
        <p:spPr>
          <a:xfrm>
            <a:off x="770668" y="1207008"/>
            <a:ext cx="10827512" cy="534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B3C3-8C7C-6927-DEE4-08207F1B1E0D}"/>
              </a:ext>
            </a:extLst>
          </p:cNvPr>
          <p:cNvSpPr txBox="1"/>
          <p:nvPr/>
        </p:nvSpPr>
        <p:spPr>
          <a:xfrm>
            <a:off x="639380" y="547175"/>
            <a:ext cx="4257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CNN model 1 Results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A245F-15F9-6667-BE19-4F1E0423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922463"/>
            <a:ext cx="4470399" cy="3531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AB702-925B-6B94-9ACD-C47560E58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749910"/>
            <a:ext cx="4876800" cy="3852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0E488-43D2-68E9-EFB3-146778A88FE5}"/>
              </a:ext>
            </a:extLst>
          </p:cNvPr>
          <p:cNvSpPr txBox="1"/>
          <p:nvPr/>
        </p:nvSpPr>
        <p:spPr>
          <a:xfrm>
            <a:off x="1971040" y="5602243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1 Accuracy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48567-132C-9DB1-1973-4EFE5BBC897D}"/>
              </a:ext>
            </a:extLst>
          </p:cNvPr>
          <p:cNvSpPr txBox="1"/>
          <p:nvPr/>
        </p:nvSpPr>
        <p:spPr>
          <a:xfrm>
            <a:off x="7376160" y="5559380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1 Loss Graph</a:t>
            </a:r>
          </a:p>
        </p:txBody>
      </p:sp>
    </p:spTree>
    <p:extLst>
      <p:ext uri="{BB962C8B-B14F-4D97-AF65-F5344CB8AC3E}">
        <p14:creationId xmlns:p14="http://schemas.microsoft.com/office/powerpoint/2010/main" val="78995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F360DF-20FF-34BD-E6A4-C28D7543A827}"/>
              </a:ext>
            </a:extLst>
          </p:cNvPr>
          <p:cNvSpPr/>
          <p:nvPr/>
        </p:nvSpPr>
        <p:spPr>
          <a:xfrm>
            <a:off x="770668" y="1207008"/>
            <a:ext cx="10827512" cy="534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B5CD-D36E-9721-E836-7DA07F9F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660715"/>
            <a:ext cx="4609219" cy="3640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9DF2E-B9E4-0A9B-81A4-2F0DCC11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7" y="1620901"/>
            <a:ext cx="4943803" cy="3845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B3C3-8C7C-6927-DEE4-08207F1B1E0D}"/>
              </a:ext>
            </a:extLst>
          </p:cNvPr>
          <p:cNvSpPr txBox="1"/>
          <p:nvPr/>
        </p:nvSpPr>
        <p:spPr>
          <a:xfrm>
            <a:off x="770668" y="533528"/>
            <a:ext cx="4257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CNN model 2 Results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0E31-9398-5C2C-4E1A-502C335EDCD9}"/>
              </a:ext>
            </a:extLst>
          </p:cNvPr>
          <p:cNvSpPr txBox="1"/>
          <p:nvPr/>
        </p:nvSpPr>
        <p:spPr>
          <a:xfrm>
            <a:off x="1879600" y="5388883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2 Accuracy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53E1D-D6C9-E8C8-7F41-B7751283EF0E}"/>
              </a:ext>
            </a:extLst>
          </p:cNvPr>
          <p:cNvSpPr txBox="1"/>
          <p:nvPr/>
        </p:nvSpPr>
        <p:spPr>
          <a:xfrm>
            <a:off x="7284720" y="5346020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2 Loss Graph</a:t>
            </a:r>
          </a:p>
        </p:txBody>
      </p:sp>
    </p:spTree>
    <p:extLst>
      <p:ext uri="{BB962C8B-B14F-4D97-AF65-F5344CB8AC3E}">
        <p14:creationId xmlns:p14="http://schemas.microsoft.com/office/powerpoint/2010/main" val="1082257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CNN model 3 Architecture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3631" y="1207008"/>
            <a:ext cx="10882650" cy="5413367"/>
          </a:xfrm>
        </p:spPr>
        <p:txBody>
          <a:bodyPr/>
          <a:lstStyle/>
          <a:p>
            <a:pPr lvl="0" algn="just">
              <a:lnSpc>
                <a:spcPct val="107000"/>
              </a:lnSpc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Loss Function : </a:t>
            </a: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Binary Cross Entropy</a:t>
            </a:r>
          </a:p>
          <a:p>
            <a:pPr algn="just">
              <a:lnSpc>
                <a:spcPct val="107000"/>
              </a:lnSpc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Activation Function: </a:t>
            </a: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Sigmoid</a:t>
            </a:r>
          </a:p>
          <a:p>
            <a:pPr algn="just">
              <a:lnSpc>
                <a:spcPct val="107000"/>
              </a:lnSpc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Optimizer: </a:t>
            </a: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Adam</a:t>
            </a:r>
          </a:p>
          <a:p>
            <a:pPr algn="just">
              <a:lnSpc>
                <a:spcPct val="107000"/>
              </a:lnSpc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Accuracy: </a:t>
            </a:r>
            <a:r>
              <a:rPr lang="en-IN" b="1" i="0" u="none" strike="noStrike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99.6%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Loss        : </a:t>
            </a: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0.013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1786E7-0F62-45D4-60C4-BEDA4B6F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893" y="1312886"/>
            <a:ext cx="1993206" cy="54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F360DF-20FF-34BD-E6A4-C28D7543A827}"/>
              </a:ext>
            </a:extLst>
          </p:cNvPr>
          <p:cNvSpPr/>
          <p:nvPr/>
        </p:nvSpPr>
        <p:spPr>
          <a:xfrm>
            <a:off x="770668" y="1207008"/>
            <a:ext cx="10827512" cy="5346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493BD-BFEE-8DE9-ABA5-55B1282A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4" y="1796881"/>
            <a:ext cx="4869656" cy="3846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A42B7-2432-540C-EAF8-56259D8F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30" y="1796881"/>
            <a:ext cx="4671060" cy="3639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62E2C-9351-102C-672C-524EA4450D83}"/>
              </a:ext>
            </a:extLst>
          </p:cNvPr>
          <p:cNvSpPr txBox="1"/>
          <p:nvPr/>
        </p:nvSpPr>
        <p:spPr>
          <a:xfrm>
            <a:off x="1879600" y="5571763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3 Accuracy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D5A63-D4EE-8B43-5356-5DB2AC02DA61}"/>
              </a:ext>
            </a:extLst>
          </p:cNvPr>
          <p:cNvSpPr txBox="1"/>
          <p:nvPr/>
        </p:nvSpPr>
        <p:spPr>
          <a:xfrm>
            <a:off x="7284720" y="5528900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Fig: </a:t>
            </a:r>
            <a:r>
              <a:rPr lang="en-IN" dirty="0"/>
              <a:t>Model 3 Loss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9E522-7265-3969-9A03-45A038C89AA8}"/>
              </a:ext>
            </a:extLst>
          </p:cNvPr>
          <p:cNvSpPr txBox="1"/>
          <p:nvPr/>
        </p:nvSpPr>
        <p:spPr>
          <a:xfrm>
            <a:off x="628869" y="594903"/>
            <a:ext cx="3745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CNN model 3 Results</a:t>
            </a:r>
            <a:endParaRPr lang="en-I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62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1098-6ABF-6552-A3B9-DE9BB1D0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CNN model Hyper Parameters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148BD1-CBB1-E039-0923-4DF54F3F6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54347"/>
              </p:ext>
            </p:extLst>
          </p:nvPr>
        </p:nvGraphicFramePr>
        <p:xfrm>
          <a:off x="1529255" y="1207008"/>
          <a:ext cx="9264869" cy="5403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4643">
                  <a:extLst>
                    <a:ext uri="{9D8B030D-6E8A-4147-A177-3AD203B41FA5}">
                      <a16:colId xmlns:a16="http://schemas.microsoft.com/office/drawing/2014/main" val="675018670"/>
                    </a:ext>
                  </a:extLst>
                </a:gridCol>
                <a:gridCol w="1983045">
                  <a:extLst>
                    <a:ext uri="{9D8B030D-6E8A-4147-A177-3AD203B41FA5}">
                      <a16:colId xmlns:a16="http://schemas.microsoft.com/office/drawing/2014/main" val="624473652"/>
                    </a:ext>
                  </a:extLst>
                </a:gridCol>
                <a:gridCol w="2174952">
                  <a:extLst>
                    <a:ext uri="{9D8B030D-6E8A-4147-A177-3AD203B41FA5}">
                      <a16:colId xmlns:a16="http://schemas.microsoft.com/office/drawing/2014/main" val="3243023149"/>
                    </a:ext>
                  </a:extLst>
                </a:gridCol>
                <a:gridCol w="2292229">
                  <a:extLst>
                    <a:ext uri="{9D8B030D-6E8A-4147-A177-3AD203B41FA5}">
                      <a16:colId xmlns:a16="http://schemas.microsoft.com/office/drawing/2014/main" val="2387281331"/>
                    </a:ext>
                  </a:extLst>
                </a:gridCol>
              </a:tblGrid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Hyper Parameters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CNN Model 1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CNN model 2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CNN model 3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776071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Shape of Image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(100,100,3)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(100,100,1)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(100,100,1)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4485214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Conv2d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2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4671339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Maxpooling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8277891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Flatten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2423752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Dense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kern="12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2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89503830"/>
                  </a:ext>
                </a:extLst>
              </a:tr>
              <a:tr h="3440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Dropout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6231993"/>
                  </a:ext>
                </a:extLst>
              </a:tr>
              <a:tr h="3739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Activation Function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ReLU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ReLU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ReLU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9774473"/>
                  </a:ext>
                </a:extLst>
              </a:tr>
              <a:tr h="405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 Function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Binary Cross Entropy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Binary Cross Entropy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Binary Cross Entropy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6323752"/>
                  </a:ext>
                </a:extLst>
              </a:tr>
              <a:tr h="5325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Activation function at Output Layer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Sigmoid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Sigmoid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Sigmoid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3603404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Learning Rate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0.001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9943096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Optimizer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Adam</a:t>
                      </a:r>
                      <a:endParaRPr lang="en-IN" sz="120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Adam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Adam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9820431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Epochs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8108222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Loss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0.03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0.004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0.013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0390279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98.7%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99.4%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99.6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701595"/>
                  </a:ext>
                </a:extLst>
              </a:tr>
              <a:tr h="5034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 taken to Train Model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71m 38.5s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79m 15.5s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4hrs 52m 31.1s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97334621"/>
                  </a:ext>
                </a:extLst>
              </a:tr>
              <a:tr h="2703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Conclusion</a:t>
                      </a:r>
                      <a:endParaRPr lang="en-IN" sz="1200" b="1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Underfit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Underfit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Fit</a:t>
                      </a:r>
                      <a:endParaRPr lang="en-IN" sz="1200" dirty="0">
                        <a:effectLst/>
                        <a:latin typeface="Segoe UI" panose="020B0502040204020203" pitchFamily="34" charset="0"/>
                        <a:ea typeface="Times New Roman" panose="02020603050405020304" pitchFamily="18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2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47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7478"/>
            <a:ext cx="11119104" cy="64008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Testing CNN model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506C4-5504-AC98-3F79-4F9C145A711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r="35707" b="7877"/>
          <a:stretch/>
        </p:blipFill>
        <p:spPr bwMode="auto">
          <a:xfrm>
            <a:off x="1556942" y="1163052"/>
            <a:ext cx="3939969" cy="4493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2375953-E55D-5400-EC56-404CA6C69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/>
        </p:blipFill>
        <p:spPr bwMode="auto">
          <a:xfrm>
            <a:off x="6695091" y="1017558"/>
            <a:ext cx="4067550" cy="4638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r="54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705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39391CB-4683-5815-D4E1-987DFD0AA359}"/>
              </a:ext>
            </a:extLst>
          </p:cNvPr>
          <p:cNvSpPr txBox="1">
            <a:spLocks/>
          </p:cNvSpPr>
          <p:nvPr/>
        </p:nvSpPr>
        <p:spPr>
          <a:xfrm>
            <a:off x="838200" y="453617"/>
            <a:ext cx="10515600" cy="65742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Dyslexia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AF6905-0E69-D80F-3870-4100A8B13847}"/>
              </a:ext>
            </a:extLst>
          </p:cNvPr>
          <p:cNvSpPr txBox="1">
            <a:spLocks/>
          </p:cNvSpPr>
          <p:nvPr/>
        </p:nvSpPr>
        <p:spPr>
          <a:xfrm>
            <a:off x="838200" y="1129707"/>
            <a:ext cx="10515600" cy="556692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Dyslexia is a specific learning disorder characterized by difficulties in reading, spelling, and writing, and there is a need to improve its assessment process.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Early identification is crucial for dyslexic children, and using deep learning and multimodal techniques can help identify the disorder at an early stage, enabling timely interventions.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Traditional assessment methods for dyslexia often rely on subjective evaluations, but incorporating deep learning models provides an objective approach, ensuring accurate measurements of writing abilities.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04A2326A-9BF1-416E-FE84-0C68695A3CCF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33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Tools Required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50" y="1310018"/>
            <a:ext cx="10694220" cy="38919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APK				: 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Mind monitor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EEG Device 		  	: </a:t>
            </a:r>
            <a:r>
              <a:rPr lang="en-US" sz="2400" dirty="0">
                <a:solidFill>
                  <a:schemeClr val="tx1"/>
                </a:solidFill>
              </a:rPr>
              <a:t>Muse 2 Headband</a:t>
            </a:r>
            <a:endParaRPr lang="en-US" sz="2400" b="1" dirty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Programming Language 	: 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Python 3.10 or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Libraries or Packages	: 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Pandas, NumPy, Scikit-learn, Matplotlib, 		                   			                TensorFlow, and Keras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a typeface="+mn-lt"/>
                <a:cs typeface="+mn-lt"/>
              </a:rPr>
              <a:t>IDE				:</a:t>
            </a:r>
            <a:r>
              <a:rPr lang="en-US" sz="2400" dirty="0">
                <a:solidFill>
                  <a:schemeClr val="tx1"/>
                </a:solidFill>
                <a:ea typeface="+mn-lt"/>
                <a:cs typeface="+mn-lt"/>
              </a:rPr>
              <a:t> Visual Studio Code (Jupyter Note Book)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90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System Requirements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60344" y="1696409"/>
            <a:ext cx="8471311" cy="34651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Operating System : </a:t>
            </a:r>
            <a:r>
              <a:rPr lang="en-US" sz="2400" dirty="0">
                <a:solidFill>
                  <a:schemeClr val="tx1"/>
                </a:solidFill>
              </a:rPr>
              <a:t>Windows 10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RAM		: </a:t>
            </a:r>
            <a:r>
              <a:rPr lang="en-US" sz="2400" dirty="0">
                <a:solidFill>
                  <a:schemeClr val="tx1"/>
                </a:solidFill>
              </a:rPr>
              <a:t>16 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CPU			: </a:t>
            </a:r>
            <a:r>
              <a:rPr lang="en-US" sz="2400" dirty="0">
                <a:solidFill>
                  <a:schemeClr val="tx1"/>
                </a:solidFill>
              </a:rPr>
              <a:t>Intel Xenon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GPU			: </a:t>
            </a:r>
            <a:r>
              <a:rPr lang="en-US" sz="2400" dirty="0">
                <a:solidFill>
                  <a:schemeClr val="tx1"/>
                </a:solidFill>
              </a:rPr>
              <a:t>NIVIDA RTX 2000A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Core(s)		: </a:t>
            </a:r>
            <a:r>
              <a:rPr lang="en-US" sz="2400" dirty="0">
                <a:solidFill>
                  <a:schemeClr val="tx1"/>
                </a:solidFill>
              </a:rPr>
              <a:t>8 Core(s) 12 logical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ROM		: </a:t>
            </a:r>
            <a:r>
              <a:rPr lang="en-US" sz="2400" dirty="0">
                <a:solidFill>
                  <a:schemeClr val="tx1"/>
                </a:solidFill>
              </a:rPr>
              <a:t>500 GB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186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Multimodal Fusion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49" y="1310018"/>
            <a:ext cx="10764667" cy="4981054"/>
          </a:xfrm>
        </p:spPr>
        <p:txBody>
          <a:bodyPr/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N" sz="2400" b="1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Feature Level Fusion </a:t>
            </a:r>
            <a:r>
              <a:rPr lang="en-IN" sz="24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– Contact the Feature in the dataset to get the result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N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Limitation: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Two dataset Should have equal no. of Instance.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Two Dataset Collected should not be collected separately.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N" sz="2400" b="1" dirty="0">
              <a:solidFill>
                <a:schemeClr val="tx1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N" sz="2400" b="1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Decision Level Fusion</a:t>
            </a:r>
            <a:r>
              <a:rPr lang="en-IN" sz="24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Using the result of the models and fusing them to get Results.</a:t>
            </a:r>
          </a:p>
          <a:p>
            <a:pPr marL="571500" lvl="1" indent="-342900" algn="just">
              <a:lnSpc>
                <a:spcPct val="107000"/>
              </a:lnSpc>
              <a:buAutoNum type="arabicPeriod"/>
            </a:pPr>
            <a:r>
              <a:rPr lang="en-IN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Average Fusion</a:t>
            </a:r>
          </a:p>
          <a:p>
            <a:pPr marL="571500" lvl="1" indent="-342900" algn="just">
              <a:lnSpc>
                <a:spcPct val="107000"/>
              </a:lnSpc>
              <a:buAutoNum type="arabicPeriod"/>
            </a:pPr>
            <a:r>
              <a:rPr lang="en-IN" sz="20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Concat using Dense Layer</a:t>
            </a:r>
          </a:p>
          <a:p>
            <a:pPr marL="571500" lvl="1" indent="-342900" algn="just">
              <a:lnSpc>
                <a:spcPct val="107000"/>
              </a:lnSpc>
              <a:buAutoNum type="arabicPeriod"/>
            </a:pPr>
            <a:r>
              <a:rPr lang="en-IN" sz="2000" dirty="0">
                <a:solidFill>
                  <a:schemeClr val="tx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Weighted Sum Fusion</a:t>
            </a:r>
          </a:p>
          <a:p>
            <a:pPr marL="342900" lvl="0" indent="-342900" algn="just">
              <a:lnSpc>
                <a:spcPct val="107000"/>
              </a:lnSpc>
              <a:buAutoNum type="arabicPeriod"/>
            </a:pP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49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22B674-CF02-0904-A3B1-541ACA50FBDB}"/>
              </a:ext>
            </a:extLst>
          </p:cNvPr>
          <p:cNvSpPr/>
          <p:nvPr/>
        </p:nvSpPr>
        <p:spPr>
          <a:xfrm>
            <a:off x="701319" y="1569720"/>
            <a:ext cx="11119104" cy="502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2A6723D-C2E9-9493-0180-E6CBC21237FC}"/>
              </a:ext>
            </a:extLst>
          </p:cNvPr>
          <p:cNvCxnSpPr>
            <a:cxnSpLocks/>
          </p:cNvCxnSpPr>
          <p:nvPr/>
        </p:nvCxnSpPr>
        <p:spPr>
          <a:xfrm>
            <a:off x="5953658" y="2584563"/>
            <a:ext cx="1198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7">
            <a:extLst>
              <a:ext uri="{FF2B5EF4-FFF2-40B4-BE49-F238E27FC236}">
                <a16:creationId xmlns:a16="http://schemas.microsoft.com/office/drawing/2014/main" id="{2AD7AA4B-576B-A3EF-BECD-407B6CA5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Proposed Multimodal Architecture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1E78D9B-96DF-1866-00A3-DAD7F207502D}"/>
              </a:ext>
            </a:extLst>
          </p:cNvPr>
          <p:cNvSpPr/>
          <p:nvPr/>
        </p:nvSpPr>
        <p:spPr>
          <a:xfrm>
            <a:off x="5027543" y="1771667"/>
            <a:ext cx="1325776" cy="1362269"/>
          </a:xfrm>
          <a:prstGeom prst="cube">
            <a:avLst>
              <a:gd name="adj" fmla="val 28515"/>
            </a:avLst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187DF-515E-391B-644B-5F2715D94F83}"/>
              </a:ext>
            </a:extLst>
          </p:cNvPr>
          <p:cNvSpPr/>
          <p:nvPr/>
        </p:nvSpPr>
        <p:spPr>
          <a:xfrm>
            <a:off x="2722882" y="2164757"/>
            <a:ext cx="1793031" cy="863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79911-939D-AD92-475D-96F78539BD6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290513" y="2584563"/>
            <a:ext cx="432369" cy="1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75D0CD-C6FD-09D1-4A38-D30E74F269B1}"/>
              </a:ext>
            </a:extLst>
          </p:cNvPr>
          <p:cNvCxnSpPr>
            <a:cxnSpLocks/>
          </p:cNvCxnSpPr>
          <p:nvPr/>
        </p:nvCxnSpPr>
        <p:spPr>
          <a:xfrm>
            <a:off x="4515913" y="2584563"/>
            <a:ext cx="511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A6F62-35D4-622E-86EA-C942B0491976}"/>
              </a:ext>
            </a:extLst>
          </p:cNvPr>
          <p:cNvSpPr txBox="1"/>
          <p:nvPr/>
        </p:nvSpPr>
        <p:spPr>
          <a:xfrm>
            <a:off x="979395" y="3301040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0933FE-5717-245B-3142-EA523124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6335" r="34841" b="37618"/>
          <a:stretch/>
        </p:blipFill>
        <p:spPr>
          <a:xfrm>
            <a:off x="853218" y="2007978"/>
            <a:ext cx="1437295" cy="11531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DE8317-9783-CD8B-3DE6-1BB4B02F0FB6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421010" y="5845877"/>
            <a:ext cx="4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88E29-54B2-287E-FB0B-B786DB99E3C5}"/>
              </a:ext>
            </a:extLst>
          </p:cNvPr>
          <p:cNvSpPr/>
          <p:nvPr/>
        </p:nvSpPr>
        <p:spPr>
          <a:xfrm>
            <a:off x="2722882" y="4127125"/>
            <a:ext cx="1793031" cy="83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69FD6E-EF34-F5F9-FAE5-7FA0E720B4B2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2414180" y="4544802"/>
            <a:ext cx="308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BC88B3-108E-2EB8-DE2F-D174796DBD0C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>
            <a:off x="3619398" y="4962478"/>
            <a:ext cx="10441" cy="49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B67AC8-F3B7-3E8E-AE98-3C8EAFAF1C14}"/>
              </a:ext>
            </a:extLst>
          </p:cNvPr>
          <p:cNvCxnSpPr>
            <a:cxnSpLocks/>
            <a:stCxn id="23" idx="0"/>
            <a:endCxn id="26" idx="2"/>
          </p:cNvCxnSpPr>
          <p:nvPr/>
        </p:nvCxnSpPr>
        <p:spPr>
          <a:xfrm flipV="1">
            <a:off x="5690430" y="4962478"/>
            <a:ext cx="1" cy="46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67BC447-BE6F-7B12-F31B-93EFCA16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t="75885" r="20625" b="8605"/>
          <a:stretch/>
        </p:blipFill>
        <p:spPr>
          <a:xfrm>
            <a:off x="957327" y="5213011"/>
            <a:ext cx="1511732" cy="9830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62BE73-08CA-3156-D539-4447099B8377}"/>
              </a:ext>
            </a:extLst>
          </p:cNvPr>
          <p:cNvSpPr/>
          <p:nvPr/>
        </p:nvSpPr>
        <p:spPr>
          <a:xfrm>
            <a:off x="1026476" y="4127126"/>
            <a:ext cx="1387704" cy="83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csv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C8183-995B-DA3E-1328-FC5D5C22E065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1713193" y="4962479"/>
            <a:ext cx="7135" cy="25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0451E0-DCA1-AB54-1CAD-6E1AD06F2F1C}"/>
              </a:ext>
            </a:extLst>
          </p:cNvPr>
          <p:cNvSpPr txBox="1"/>
          <p:nvPr/>
        </p:nvSpPr>
        <p:spPr>
          <a:xfrm>
            <a:off x="1054120" y="6176226"/>
            <a:ext cx="133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signals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D4705-A2BE-0CF0-117E-E95EEE8ADD1F}"/>
              </a:ext>
            </a:extLst>
          </p:cNvPr>
          <p:cNvSpPr/>
          <p:nvPr/>
        </p:nvSpPr>
        <p:spPr>
          <a:xfrm>
            <a:off x="2838667" y="5454615"/>
            <a:ext cx="1582343" cy="782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18F8A-2DAF-190B-9425-9D3AE026369B}"/>
              </a:ext>
            </a:extLst>
          </p:cNvPr>
          <p:cNvSpPr/>
          <p:nvPr/>
        </p:nvSpPr>
        <p:spPr>
          <a:xfrm>
            <a:off x="4899259" y="5428200"/>
            <a:ext cx="1582341" cy="835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AF9A8-5628-969E-361F-D132A71DB217}"/>
              </a:ext>
            </a:extLst>
          </p:cNvPr>
          <p:cNvSpPr/>
          <p:nvPr/>
        </p:nvSpPr>
        <p:spPr>
          <a:xfrm>
            <a:off x="5027543" y="4153540"/>
            <a:ext cx="1325775" cy="808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D743A7F-FAE3-1C60-410F-64777138A0D1}"/>
              </a:ext>
            </a:extLst>
          </p:cNvPr>
          <p:cNvSpPr/>
          <p:nvPr/>
        </p:nvSpPr>
        <p:spPr>
          <a:xfrm>
            <a:off x="6553148" y="2915919"/>
            <a:ext cx="1793027" cy="1211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 (CNN, NN)</a:t>
            </a:r>
          </a:p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3F2BBF-0F33-355A-3D59-BAA2B7DE7F4C}"/>
              </a:ext>
            </a:extLst>
          </p:cNvPr>
          <p:cNvCxnSpPr>
            <a:cxnSpLocks/>
          </p:cNvCxnSpPr>
          <p:nvPr/>
        </p:nvCxnSpPr>
        <p:spPr>
          <a:xfrm>
            <a:off x="6353319" y="4544802"/>
            <a:ext cx="799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BDADBE4-7056-173A-7D70-0AB1949DE1BF}"/>
              </a:ext>
            </a:extLst>
          </p:cNvPr>
          <p:cNvCxnSpPr/>
          <p:nvPr/>
        </p:nvCxnSpPr>
        <p:spPr>
          <a:xfrm>
            <a:off x="7152640" y="2584563"/>
            <a:ext cx="0" cy="3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337ABB6-E2F4-A604-E7DC-5CCB0C68B7F4}"/>
              </a:ext>
            </a:extLst>
          </p:cNvPr>
          <p:cNvCxnSpPr>
            <a:cxnSpLocks/>
          </p:cNvCxnSpPr>
          <p:nvPr/>
        </p:nvCxnSpPr>
        <p:spPr>
          <a:xfrm flipV="1">
            <a:off x="7152640" y="4127125"/>
            <a:ext cx="0" cy="41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424BD3-75EF-3BBB-3B8C-59979D145CA6}"/>
              </a:ext>
            </a:extLst>
          </p:cNvPr>
          <p:cNvCxnSpPr>
            <a:cxnSpLocks/>
            <a:stCxn id="82" idx="3"/>
            <a:endCxn id="98" idx="1"/>
          </p:cNvCxnSpPr>
          <p:nvPr/>
        </p:nvCxnSpPr>
        <p:spPr>
          <a:xfrm flipV="1">
            <a:off x="8346175" y="3520440"/>
            <a:ext cx="472705" cy="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1B4862F4-0066-5211-BCC9-F8052515173D}"/>
              </a:ext>
            </a:extLst>
          </p:cNvPr>
          <p:cNvSpPr/>
          <p:nvPr/>
        </p:nvSpPr>
        <p:spPr>
          <a:xfrm>
            <a:off x="8818880" y="2956559"/>
            <a:ext cx="1456412" cy="1127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Method()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81A87A-6D85-F90D-B7CD-CC6669C7C53B}"/>
              </a:ext>
            </a:extLst>
          </p:cNvPr>
          <p:cNvCxnSpPr>
            <a:cxnSpLocks/>
            <a:stCxn id="98" idx="3"/>
            <a:endCxn id="101" idx="1"/>
          </p:cNvCxnSpPr>
          <p:nvPr/>
        </p:nvCxnSpPr>
        <p:spPr>
          <a:xfrm>
            <a:off x="10275292" y="3520440"/>
            <a:ext cx="311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21B0D7-FC07-5FB3-9873-987B642E4155}"/>
              </a:ext>
            </a:extLst>
          </p:cNvPr>
          <p:cNvSpPr/>
          <p:nvPr/>
        </p:nvSpPr>
        <p:spPr>
          <a:xfrm>
            <a:off x="10587095" y="2956559"/>
            <a:ext cx="1042947" cy="1127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90229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38561"/>
            <a:ext cx="11119104" cy="64008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IN" sz="2800" b="1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Arial" panose="020B0604020202020204" pitchFamily="34" charset="0"/>
                <a:cs typeface="Segoe UI" panose="020B0502040204020203" pitchFamily="34" charset="0"/>
              </a:rPr>
              <a:t>Concatenation Fusion Method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4D3DE-5A12-4F68-FA0F-2ADB43CB6DC6}"/>
              </a:ext>
            </a:extLst>
          </p:cNvPr>
          <p:cNvSpPr txBox="1"/>
          <p:nvPr/>
        </p:nvSpPr>
        <p:spPr>
          <a:xfrm>
            <a:off x="554457" y="5131718"/>
            <a:ext cx="10664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Loss function: 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IN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binary_crossentropy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Optimizer: 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IN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adam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Epoch : 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Accuracy : 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50.15%</a:t>
            </a:r>
          </a:p>
          <a:p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Loss	  : </a:t>
            </a:r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0.2251</a:t>
            </a:r>
          </a:p>
        </p:txBody>
      </p:sp>
      <p:pic>
        <p:nvPicPr>
          <p:cNvPr id="12290" name="Picture 4">
            <a:extLst>
              <a:ext uri="{FF2B5EF4-FFF2-40B4-BE49-F238E27FC236}">
                <a16:creationId xmlns:a16="http://schemas.microsoft.com/office/drawing/2014/main" id="{F00BD87C-D3BC-D2C4-411D-F13EB825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83" y="2093114"/>
            <a:ext cx="4711113" cy="30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2">
            <a:extLst>
              <a:ext uri="{FF2B5EF4-FFF2-40B4-BE49-F238E27FC236}">
                <a16:creationId xmlns:a16="http://schemas.microsoft.com/office/drawing/2014/main" id="{7E6B3956-6C0E-9037-F1A1-71988228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36" y="1136650"/>
            <a:ext cx="5224636" cy="52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50A9E7-08A8-9E7E-B802-36B4FF4F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779" y="1968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DB1C7-9153-3DD7-968C-4265D997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779" y="5264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175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Multimodal Average fusion Performance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4A15-361C-7460-06CE-FEBB1D0999B5}"/>
              </a:ext>
            </a:extLst>
          </p:cNvPr>
          <p:cNvSpPr txBox="1"/>
          <p:nvPr/>
        </p:nvSpPr>
        <p:spPr>
          <a:xfrm>
            <a:off x="521208" y="4882418"/>
            <a:ext cx="10664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Loss function: 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IN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binary_crossentropy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Optimizer: 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IN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adam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Epoch : 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  <a:p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Accuracy : 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99.5%</a:t>
            </a:r>
          </a:p>
          <a:p>
            <a:r>
              <a:rPr lang="en-IN" sz="2400" dirty="0">
                <a:latin typeface="Segoe UI" panose="020B0502040204020203" pitchFamily="34" charset="0"/>
                <a:cs typeface="Segoe UI" panose="020B0502040204020203" pitchFamily="34" charset="0"/>
              </a:rPr>
              <a:t>Loss	    : </a:t>
            </a:r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0.2451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D45F3-D0AB-AF92-CC6E-0ABAAFBA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1484984"/>
            <a:ext cx="4325502" cy="22157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D928825-1E75-A522-1A98-76939DF9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9715" y="1144585"/>
            <a:ext cx="5006445" cy="489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2132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77478"/>
            <a:ext cx="11119104" cy="64008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Testing Average Fusion model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1643B8-6F85-05ED-6B77-D9FA158F8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38"/>
          <a:stretch/>
        </p:blipFill>
        <p:spPr bwMode="auto">
          <a:xfrm>
            <a:off x="392726" y="1600263"/>
            <a:ext cx="5472269" cy="1391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E62A6-3B98-36D4-F582-54EF8188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190" y="1594715"/>
            <a:ext cx="5055353" cy="1391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6570BF-17AE-FDD5-6957-448C38C6E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83" y="4034845"/>
            <a:ext cx="5508712" cy="1294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EC1A9F-3DDB-3EF5-CB3E-BA55E101C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190" y="4034844"/>
            <a:ext cx="5210327" cy="1294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904E86B4-5A5E-2D1C-45FA-0BF07E9A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4" y="16318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4AAF334-FA4F-2847-3761-FB3B7C7CC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4" y="30098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682904FF-185C-8089-0BE2-F6731076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858" y="3165195"/>
            <a:ext cx="69289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Correct prediction of Average Multimodal (Left &amp; Right)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076613B-7845-1AEF-14E1-726942F61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4" y="52577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BF3069C8-F428-1B97-0241-3F85373E8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503" y="5562019"/>
            <a:ext cx="77702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Partially correct prediction (Left) and Wrong Prediction (Right)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644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6B65-C929-78F5-2C7F-6D565D49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64FC8-ED3F-A266-D330-D169A715F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1432560"/>
            <a:ext cx="10871200" cy="42550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Multimodal deep learning enables accurate assessment of dyslexic children's learning abilities by combining brain signal, behavioral observations, and performance measures.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SVM and RF classifiers yield 70% and 83% accuracy, while LSTM and CNN-III models achieve 82% and 99% accuracy, respectively.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average multimodal model achieves 99% accuracy. Future research can explore additional modalities, such as eye-tracking and socio-emotional data, for a comprehensive understanding of dyslexia.</a:t>
            </a:r>
            <a:endParaRPr lang="en-IN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71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49" y="1310018"/>
            <a:ext cx="10764667" cy="498105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B. Peixoto, B.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Lavi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Bestagini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Z. Dias and A. Rocha, "Multimodal Violence Detection in Videos," ICASSP 2020 - 2020 IEEE International Conference on Acoustics, Speech and Signal Processing (ICASSP), Barcelona, Spain, 2020, pp. 2957-2961,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10.1109/ICASSP40776.2020.9054018.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Y. Zhou, J. Du, K. Guan and T. Wang, "Multi-modal Broad Learning System for Medical Image and Text-based Classification," 2021 43rd Annual International Conference of the IEEE Engineering in Medicine &amp; Biology Society (EMBC), Mexico, 2021, pp. 3439-3442,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10.1109/EMBC46164.2021.9630854.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J. H. Moon, H. Lee, W. Shin, Y. -H. Kim and E. Choi, "Multi-Modal Understanding and Generation for Medical Images and Text via Vision-Language Pre-Training," in IEEE Journal of Biomedical and Health Informatics, vol. 26, no. 12, pp. 6070-6080, Dec. 2022,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10.1109/JBHI.2022.3207502.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Krecichwost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A. Sage, Z.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Miodonska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and P. Badura, "4D Multimodal Speaker Model for Remote Speech Diagnosis," in IEEE Access, vol. 10, pp. 93187-93202, 2022,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10.1109/ACCESS.2022.3203572.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J. Zhu et al., "Multimodal Mild Depression Recognition Based on EEG-EM Synchronization Acquisition Network," in IEEE Access, vol. 7, pp. 28196-28210, 2019,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10.1109/ACCESS.2019.2901950.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57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49" y="1310018"/>
            <a:ext cx="10903894" cy="5249468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 startAt="6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Singh A,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Ranjbarzadeh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R, Raj K, Kumar T, Roy AM. Understanding EEG signals for subject-wise Definition of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Armoni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Activities.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arXiv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preprint arXiv:2301.00948. 2023 Jan 3.</a:t>
            </a:r>
            <a:endParaRPr lang="en-IN" sz="10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6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M. A. Abdullah and L. R. Christensen, "EEG Emotion Detection Using Multi-Model Classification," 2018 International Conference on Bioinformatics and Systems Biology (BSB), Allahabad, India, 2018, pp. 178-182,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10.1109/BSB.2018.8770695.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6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Syed Umar Amin, Mansour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Alsulaiman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Ghulam Muhammad, Mohamed Amine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Mekhtiche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M. Shamim Hossain, “Deep Learning for EEG motor imagery classification based on multi-layer CNNs feature fusion” Future Generation Computer Systems, Volume 101, 2019, Pages 542-554, ISSN 0167-739X, </a:t>
            </a:r>
            <a:r>
              <a:rPr lang="en-IN" sz="1800" u="sng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hlinkClick r:id="rId3"/>
              </a:rPr>
              <a:t>https://doi.org/10.1016/j.future.2019.06.027</a:t>
            </a:r>
            <a:r>
              <a:rPr lang="en-IN" sz="1800" u="sng" dirty="0">
                <a:solidFill>
                  <a:srgbClr val="0563C1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6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N. S.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Karuppusamy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and B. -Y. Kang, "Multimodal System to Detect Driver Fatigue Using EEG, Gyroscope, and Image Processing," in IEEE Access, vol. 8, pp. 129645-129667, 2020,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doi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10.1109/ACCESS.2020.3009226.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6"/>
            </a:pP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Debashis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Das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Chakladar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Pradeep Kumar,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Partha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Pratim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Roy, Debi 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Prosad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Dogra, Erik Scheme, Victor Chang, A multimodal-Siamese Neural Network (</a:t>
            </a:r>
            <a:r>
              <a:rPr lang="en-IN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mSNN</a:t>
            </a: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 for person verification using signatures and EEG, Information Fusion, Volume 71, 2021, Pages 17-27, ISSN 1566-2535, https://doi.org/10.1016/j.inffus.2021.01.004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C9A22C-EA95-EAA7-E651-AD3AE5EB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2608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Multimodal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CC7AFC-E3DF-1662-104B-C9454A77A9BD}"/>
              </a:ext>
            </a:extLst>
          </p:cNvPr>
          <p:cNvSpPr txBox="1">
            <a:spLocks/>
          </p:cNvSpPr>
          <p:nvPr/>
        </p:nvSpPr>
        <p:spPr>
          <a:xfrm>
            <a:off x="822960" y="1237844"/>
            <a:ext cx="10515600" cy="491911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Multimodal learning combines multiple sources of information, such as text, images, audio, and video, to enhance learning and improve performance.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It improves performance and robustness.</a:t>
            </a: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Feature fusion and alignment are key challenges in multimodal learning</a:t>
            </a:r>
            <a:r>
              <a:rPr lang="en-US" sz="20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b="0" i="0" dirty="0">
              <a:solidFill>
                <a:srgbClr val="37415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Multimodal learning finds applications in diverse domains, including computer vision, natural language processing, speech recognition, and human-computer interaction, benefiting tasks such as image classification, sentiment analysis, and more.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529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1C7321-499D-1F72-D202-328C52D6A13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649" y="1310018"/>
            <a:ext cx="10903894" cy="5249468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 startAt="11"/>
            </a:pPr>
            <a:r>
              <a:rPr lang="en-IN" sz="1600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Perera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H., </a:t>
            </a:r>
            <a:r>
              <a:rPr lang="en-IN" sz="1600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Shiratuddin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M.F. &amp; Wong, K.W. Review of EEG-based pattern classification frameworks for dyslexia. </a:t>
            </a:r>
            <a:r>
              <a:rPr lang="en-IN" sz="1600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Brain Inf.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IN" sz="1600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4 (2018). 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https://doi.org/10.1186/s40708-018-0079-9</a:t>
            </a:r>
            <a:endParaRPr lang="en-IN" sz="1600" b="0" i="0" dirty="0">
              <a:solidFill>
                <a:srgbClr val="33333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+mj-lt"/>
              <a:buAutoNum type="arabicPeriod" startAt="11"/>
            </a:pPr>
            <a:r>
              <a:rPr lang="en-IN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Zhang B, Chai C, Yin Z, Shi Y. Design and Implementation of an EEG-Based Learning-Style Recognition Mechanism. Brain Sciences. 2021; 11(5):613. https://doi.org/10.3390/brainsci11050613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11"/>
            </a:pPr>
            <a:endParaRPr lang="en-IN" sz="1600" b="0" i="0" dirty="0">
              <a:solidFill>
                <a:srgbClr val="33333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 startAt="11"/>
            </a:pPr>
            <a:endParaRPr lang="en-IN" sz="18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98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514768-456E-199F-213D-C3BCF052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3042920"/>
            <a:ext cx="11119104" cy="772160"/>
          </a:xfrm>
        </p:spPr>
        <p:txBody>
          <a:bodyPr/>
          <a:lstStyle/>
          <a:p>
            <a:r>
              <a:rPr lang="en-IN" sz="4800" dirty="0"/>
              <a:t>Thank You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8CE3015-F1D2-42AF-25D3-5FD50550F05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C055FB-FF56-817D-3379-06D2F51C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00" y="336386"/>
            <a:ext cx="10515600" cy="740283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 of Multimodal Fusion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AD169F-371C-A3F2-C137-6B72A6FE5894}"/>
              </a:ext>
            </a:extLst>
          </p:cNvPr>
          <p:cNvSpPr txBox="1">
            <a:spLocks/>
          </p:cNvSpPr>
          <p:nvPr/>
        </p:nvSpPr>
        <p:spPr>
          <a:xfrm>
            <a:off x="601500" y="1257808"/>
            <a:ext cx="10586720" cy="527436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F02EE-6EF1-C2DA-64AF-125A43A1E983}"/>
              </a:ext>
            </a:extLst>
          </p:cNvPr>
          <p:cNvSpPr/>
          <p:nvPr/>
        </p:nvSpPr>
        <p:spPr>
          <a:xfrm>
            <a:off x="1016000" y="4907280"/>
            <a:ext cx="1046480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  <a:endParaRPr lang="en-IN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14B29-85C2-B23B-870A-B15C27B433AF}"/>
              </a:ext>
            </a:extLst>
          </p:cNvPr>
          <p:cNvSpPr/>
          <p:nvPr/>
        </p:nvSpPr>
        <p:spPr>
          <a:xfrm>
            <a:off x="2667000" y="4907280"/>
            <a:ext cx="1046480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NN</a:t>
            </a:r>
            <a:endParaRPr lang="en-IN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C1FF33-523D-2B42-C43C-6F46E4936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6335" r="34841" b="37618"/>
          <a:stretch/>
        </p:blipFill>
        <p:spPr>
          <a:xfrm>
            <a:off x="1266979" y="5665889"/>
            <a:ext cx="544521" cy="436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8CC88F-85C1-B9EF-2AE1-E62FCAEAD743}"/>
              </a:ext>
            </a:extLst>
          </p:cNvPr>
          <p:cNvSpPr/>
          <p:nvPr/>
        </p:nvSpPr>
        <p:spPr>
          <a:xfrm>
            <a:off x="2710180" y="5676819"/>
            <a:ext cx="960120" cy="436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CSV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0DBAAB-D270-2764-2296-CCB05DD804EB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1539240" y="5344160"/>
            <a:ext cx="0" cy="32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DBB84D-1011-3353-21A7-0FD7BEF6E4A1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3190240" y="5344160"/>
            <a:ext cx="0" cy="3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057BD-6C44-FF26-60F8-813201F6B8A7}"/>
              </a:ext>
            </a:extLst>
          </p:cNvPr>
          <p:cNvSpPr/>
          <p:nvPr/>
        </p:nvSpPr>
        <p:spPr>
          <a:xfrm>
            <a:off x="1539239" y="4033520"/>
            <a:ext cx="165100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Concat</a:t>
            </a:r>
            <a:endParaRPr lang="en-IN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233474-C147-AC77-00A9-E52DE6D048E8}"/>
              </a:ext>
            </a:extLst>
          </p:cNvPr>
          <p:cNvCxnSpPr>
            <a:stCxn id="8" idx="0"/>
            <a:endCxn id="16" idx="2"/>
          </p:cNvCxnSpPr>
          <p:nvPr/>
        </p:nvCxnSpPr>
        <p:spPr>
          <a:xfrm flipV="1">
            <a:off x="1539240" y="4470400"/>
            <a:ext cx="825500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D71DB-6CA4-E412-FDBF-F4CEE1C8CBC6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2364740" y="4470400"/>
            <a:ext cx="825500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3D0785-678E-06E3-961D-BEC2814CEAB2}"/>
              </a:ext>
            </a:extLst>
          </p:cNvPr>
          <p:cNvCxnSpPr>
            <a:cxnSpLocks/>
          </p:cNvCxnSpPr>
          <p:nvPr/>
        </p:nvCxnSpPr>
        <p:spPr>
          <a:xfrm flipH="1" flipV="1">
            <a:off x="2352037" y="3526549"/>
            <a:ext cx="12702" cy="50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84152-4297-A71F-5086-CCBCF8F0F1C3}"/>
              </a:ext>
            </a:extLst>
          </p:cNvPr>
          <p:cNvSpPr/>
          <p:nvPr/>
        </p:nvSpPr>
        <p:spPr>
          <a:xfrm>
            <a:off x="4582160" y="4023360"/>
            <a:ext cx="2692400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C91A5D-4242-CD2E-FDC9-EC1F5BD39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6335" r="34841" b="37618"/>
          <a:stretch/>
        </p:blipFill>
        <p:spPr>
          <a:xfrm>
            <a:off x="4833139" y="4781969"/>
            <a:ext cx="544521" cy="4368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785839-71B6-503C-3753-4B4FA69C7014}"/>
              </a:ext>
            </a:extLst>
          </p:cNvPr>
          <p:cNvSpPr/>
          <p:nvPr/>
        </p:nvSpPr>
        <p:spPr>
          <a:xfrm>
            <a:off x="6276340" y="4792899"/>
            <a:ext cx="960120" cy="436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CSV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1FE33B-6C56-35C4-9F9C-72ECBF5ADEF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105399" y="4449310"/>
            <a:ext cx="1" cy="3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BDA95E-C12C-29D4-32CC-F5F82CCC10B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756400" y="4460240"/>
            <a:ext cx="0" cy="3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CDFCC14-4A1A-2572-9BFD-9352B9D7A8D0}"/>
              </a:ext>
            </a:extLst>
          </p:cNvPr>
          <p:cNvSpPr/>
          <p:nvPr/>
        </p:nvSpPr>
        <p:spPr>
          <a:xfrm>
            <a:off x="5105399" y="3149600"/>
            <a:ext cx="165100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Classifier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EFF84A-AC0F-88CB-2A32-1D0EE185FBAC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5928360" y="3586480"/>
            <a:ext cx="2540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A6F6A9-960C-3646-18C4-03C9FFBB2EBB}"/>
              </a:ext>
            </a:extLst>
          </p:cNvPr>
          <p:cNvCxnSpPr/>
          <p:nvPr/>
        </p:nvCxnSpPr>
        <p:spPr>
          <a:xfrm flipV="1">
            <a:off x="5930899" y="2651760"/>
            <a:ext cx="0" cy="49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3FBA520-EA71-C6CA-A0FC-2B3C7461BBFF}"/>
              </a:ext>
            </a:extLst>
          </p:cNvPr>
          <p:cNvSpPr/>
          <p:nvPr/>
        </p:nvSpPr>
        <p:spPr>
          <a:xfrm>
            <a:off x="8138159" y="4033520"/>
            <a:ext cx="111252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F7EAEF-BF54-BA75-6DA0-22E8A1B66DD9}"/>
              </a:ext>
            </a:extLst>
          </p:cNvPr>
          <p:cNvSpPr/>
          <p:nvPr/>
        </p:nvSpPr>
        <p:spPr>
          <a:xfrm>
            <a:off x="9789160" y="4033520"/>
            <a:ext cx="1046480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DD10E5-8FBD-ADDE-7F48-BB986C8E4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6335" r="34841" b="37618"/>
          <a:stretch/>
        </p:blipFill>
        <p:spPr>
          <a:xfrm>
            <a:off x="8404859" y="5968838"/>
            <a:ext cx="544521" cy="436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53A244F-D331-93FC-F90C-C45D554649FF}"/>
              </a:ext>
            </a:extLst>
          </p:cNvPr>
          <p:cNvSpPr/>
          <p:nvPr/>
        </p:nvSpPr>
        <p:spPr>
          <a:xfrm>
            <a:off x="9832340" y="4803059"/>
            <a:ext cx="960120" cy="436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CSV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86EC95-613A-4E36-6B50-D9FE0D6348D2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8686800" y="4470400"/>
            <a:ext cx="762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5D6128-93CE-F3FB-F994-140851DC7C14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10312400" y="4470400"/>
            <a:ext cx="0" cy="3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2FE4B23-A6F5-C9A4-BF1B-AEDE53844597}"/>
              </a:ext>
            </a:extLst>
          </p:cNvPr>
          <p:cNvSpPr/>
          <p:nvPr/>
        </p:nvSpPr>
        <p:spPr>
          <a:xfrm>
            <a:off x="8661399" y="3159760"/>
            <a:ext cx="165100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Pooling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903F2F-3155-8D68-8667-FF1A02D17FB7}"/>
              </a:ext>
            </a:extLst>
          </p:cNvPr>
          <p:cNvCxnSpPr>
            <a:cxnSpLocks/>
            <a:stCxn id="28" idx="0"/>
            <a:endCxn id="34" idx="2"/>
          </p:cNvCxnSpPr>
          <p:nvPr/>
        </p:nvCxnSpPr>
        <p:spPr>
          <a:xfrm flipV="1">
            <a:off x="8694420" y="3596640"/>
            <a:ext cx="792480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577163-533C-B761-0EC7-C9C609E54937}"/>
              </a:ext>
            </a:extLst>
          </p:cNvPr>
          <p:cNvCxnSpPr>
            <a:cxnSpLocks/>
            <a:stCxn id="29" idx="0"/>
            <a:endCxn id="34" idx="2"/>
          </p:cNvCxnSpPr>
          <p:nvPr/>
        </p:nvCxnSpPr>
        <p:spPr>
          <a:xfrm flipH="1" flipV="1">
            <a:off x="9486900" y="3596640"/>
            <a:ext cx="825500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89C303-017E-37B2-A6CC-713E533E0A5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9486899" y="2913050"/>
            <a:ext cx="1" cy="2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BF1AE61-A689-2B86-C7A2-C23903B43E41}"/>
              </a:ext>
            </a:extLst>
          </p:cNvPr>
          <p:cNvSpPr/>
          <p:nvPr/>
        </p:nvSpPr>
        <p:spPr>
          <a:xfrm>
            <a:off x="4833139" y="414528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4CD794-55FC-5DAC-416F-822B1DFAA5F7}"/>
              </a:ext>
            </a:extLst>
          </p:cNvPr>
          <p:cNvSpPr/>
          <p:nvPr/>
        </p:nvSpPr>
        <p:spPr>
          <a:xfrm>
            <a:off x="5239539" y="415544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FD7D7B-5873-1F57-46C0-401DFDC8188C}"/>
              </a:ext>
            </a:extLst>
          </p:cNvPr>
          <p:cNvSpPr/>
          <p:nvPr/>
        </p:nvSpPr>
        <p:spPr>
          <a:xfrm>
            <a:off x="5635779" y="415544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8B7211-0EB6-CB6E-151F-7C97CA56452E}"/>
              </a:ext>
            </a:extLst>
          </p:cNvPr>
          <p:cNvSpPr/>
          <p:nvPr/>
        </p:nvSpPr>
        <p:spPr>
          <a:xfrm>
            <a:off x="5991379" y="416560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9A299F-9AC8-E286-3054-88271254E052}"/>
              </a:ext>
            </a:extLst>
          </p:cNvPr>
          <p:cNvSpPr/>
          <p:nvPr/>
        </p:nvSpPr>
        <p:spPr>
          <a:xfrm>
            <a:off x="6370320" y="4165600"/>
            <a:ext cx="259081" cy="213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EDF235-555D-9102-2472-94BC7292D528}"/>
              </a:ext>
            </a:extLst>
          </p:cNvPr>
          <p:cNvSpPr/>
          <p:nvPr/>
        </p:nvSpPr>
        <p:spPr>
          <a:xfrm>
            <a:off x="6786880" y="4175760"/>
            <a:ext cx="259081" cy="213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2372A9-E99F-1C1A-A47B-E1B0219DFD31}"/>
              </a:ext>
            </a:extLst>
          </p:cNvPr>
          <p:cNvSpPr/>
          <p:nvPr/>
        </p:nvSpPr>
        <p:spPr>
          <a:xfrm>
            <a:off x="8260080" y="418592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0A5E48-D36D-BD23-E590-08D6E75C8B9D}"/>
              </a:ext>
            </a:extLst>
          </p:cNvPr>
          <p:cNvSpPr/>
          <p:nvPr/>
        </p:nvSpPr>
        <p:spPr>
          <a:xfrm>
            <a:off x="8575040" y="418592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FF08A4-224B-910C-B636-FE9F04BD77EB}"/>
              </a:ext>
            </a:extLst>
          </p:cNvPr>
          <p:cNvSpPr/>
          <p:nvPr/>
        </p:nvSpPr>
        <p:spPr>
          <a:xfrm>
            <a:off x="8910320" y="417576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2023FC-E7AE-D2D4-9ED1-E8068FA5E82C}"/>
              </a:ext>
            </a:extLst>
          </p:cNvPr>
          <p:cNvSpPr/>
          <p:nvPr/>
        </p:nvSpPr>
        <p:spPr>
          <a:xfrm>
            <a:off x="8136582" y="4761649"/>
            <a:ext cx="1130302" cy="346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Mapping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EA778C-87E2-4ADB-C2FD-375B9BFD07A2}"/>
              </a:ext>
            </a:extLst>
          </p:cNvPr>
          <p:cNvSpPr/>
          <p:nvPr/>
        </p:nvSpPr>
        <p:spPr>
          <a:xfrm>
            <a:off x="8127999" y="5252720"/>
            <a:ext cx="111252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28029B-E22C-C34C-F032-C4B16E5350F0}"/>
              </a:ext>
            </a:extLst>
          </p:cNvPr>
          <p:cNvSpPr/>
          <p:nvPr/>
        </p:nvSpPr>
        <p:spPr>
          <a:xfrm>
            <a:off x="8249920" y="540512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7C3ACC-8E4D-1D2C-F764-C08437F6D4E7}"/>
              </a:ext>
            </a:extLst>
          </p:cNvPr>
          <p:cNvSpPr/>
          <p:nvPr/>
        </p:nvSpPr>
        <p:spPr>
          <a:xfrm>
            <a:off x="8564880" y="540512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510F56-7BD7-B082-714C-EA2AAB4A866B}"/>
              </a:ext>
            </a:extLst>
          </p:cNvPr>
          <p:cNvSpPr/>
          <p:nvPr/>
        </p:nvSpPr>
        <p:spPr>
          <a:xfrm>
            <a:off x="8900160" y="5394960"/>
            <a:ext cx="259081" cy="21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704E603-A1C4-E803-F165-88F5AA490973}"/>
              </a:ext>
            </a:extLst>
          </p:cNvPr>
          <p:cNvCxnSpPr>
            <a:stCxn id="30" idx="0"/>
            <a:endCxn id="48" idx="2"/>
          </p:cNvCxnSpPr>
          <p:nvPr/>
        </p:nvCxnSpPr>
        <p:spPr>
          <a:xfrm flipV="1">
            <a:off x="8677120" y="5689600"/>
            <a:ext cx="7140" cy="27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383C1B-5A12-87BC-9BF0-7B57ADD77413}"/>
              </a:ext>
            </a:extLst>
          </p:cNvPr>
          <p:cNvCxnSpPr>
            <a:stCxn id="48" idx="0"/>
            <a:endCxn id="47" idx="2"/>
          </p:cNvCxnSpPr>
          <p:nvPr/>
        </p:nvCxnSpPr>
        <p:spPr>
          <a:xfrm flipV="1">
            <a:off x="8684260" y="5107859"/>
            <a:ext cx="17473" cy="14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7344014-968B-940C-E6D9-00E875DA3562}"/>
              </a:ext>
            </a:extLst>
          </p:cNvPr>
          <p:cNvSpPr/>
          <p:nvPr/>
        </p:nvSpPr>
        <p:spPr>
          <a:xfrm>
            <a:off x="9906001" y="4185920"/>
            <a:ext cx="259081" cy="213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8C1150-4C34-25D1-0BF3-5150F5D125B4}"/>
              </a:ext>
            </a:extLst>
          </p:cNvPr>
          <p:cNvSpPr/>
          <p:nvPr/>
        </p:nvSpPr>
        <p:spPr>
          <a:xfrm>
            <a:off x="10269223" y="4196080"/>
            <a:ext cx="259081" cy="213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926C57-122D-DE64-ABFF-9B8470E31B66}"/>
              </a:ext>
            </a:extLst>
          </p:cNvPr>
          <p:cNvSpPr/>
          <p:nvPr/>
        </p:nvSpPr>
        <p:spPr>
          <a:xfrm>
            <a:off x="8661398" y="2476170"/>
            <a:ext cx="1651001" cy="436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Classifier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F96696-CD50-6D22-E278-FF80A9755398}"/>
              </a:ext>
            </a:extLst>
          </p:cNvPr>
          <p:cNvSpPr/>
          <p:nvPr/>
        </p:nvSpPr>
        <p:spPr>
          <a:xfrm>
            <a:off x="1539239" y="1704848"/>
            <a:ext cx="2100580" cy="366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Late Fusion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9359A-B186-27A0-3659-A01A892DC1A6}"/>
              </a:ext>
            </a:extLst>
          </p:cNvPr>
          <p:cNvSpPr/>
          <p:nvPr/>
        </p:nvSpPr>
        <p:spPr>
          <a:xfrm>
            <a:off x="4715028" y="1704848"/>
            <a:ext cx="2330927" cy="366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Early Fusion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A7E8F65-FFD6-D7DD-C9FD-49945CFE4DE7}"/>
              </a:ext>
            </a:extLst>
          </p:cNvPr>
          <p:cNvSpPr/>
          <p:nvPr/>
        </p:nvSpPr>
        <p:spPr>
          <a:xfrm>
            <a:off x="8136582" y="1694949"/>
            <a:ext cx="2330927" cy="3667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Joint Fusion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53D43F9-BFED-399A-C715-EE54717AF926}"/>
              </a:ext>
            </a:extLst>
          </p:cNvPr>
          <p:cNvSpPr/>
          <p:nvPr/>
        </p:nvSpPr>
        <p:spPr>
          <a:xfrm>
            <a:off x="1539238" y="3159760"/>
            <a:ext cx="1651001" cy="3667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Classifier</a:t>
            </a:r>
            <a:endParaRPr lang="en-IN" sz="16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51D83AF-298C-9826-C90E-9588A3CB06C6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362200" y="2709333"/>
            <a:ext cx="2539" cy="45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3E717C-C9DC-914F-B668-AE92ED44512A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9486899" y="2184921"/>
            <a:ext cx="0" cy="29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0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50F604-57D6-04B4-CF42-05687DE3CEF1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CEE7F-17E2-A0CA-AF36-B7B12F21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550C12-FAE4-F50E-C21E-09CB16FD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46110"/>
              </p:ext>
            </p:extLst>
          </p:nvPr>
        </p:nvGraphicFramePr>
        <p:xfrm>
          <a:off x="1027684" y="1524041"/>
          <a:ext cx="10450246" cy="38099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1055">
                  <a:extLst>
                    <a:ext uri="{9D8B030D-6E8A-4147-A177-3AD203B41FA5}">
                      <a16:colId xmlns:a16="http://schemas.microsoft.com/office/drawing/2014/main" val="3818470944"/>
                    </a:ext>
                  </a:extLst>
                </a:gridCol>
                <a:gridCol w="2922595">
                  <a:extLst>
                    <a:ext uri="{9D8B030D-6E8A-4147-A177-3AD203B41FA5}">
                      <a16:colId xmlns:a16="http://schemas.microsoft.com/office/drawing/2014/main" val="2696326027"/>
                    </a:ext>
                  </a:extLst>
                </a:gridCol>
                <a:gridCol w="2551778">
                  <a:extLst>
                    <a:ext uri="{9D8B030D-6E8A-4147-A177-3AD203B41FA5}">
                      <a16:colId xmlns:a16="http://schemas.microsoft.com/office/drawing/2014/main" val="4006298848"/>
                    </a:ext>
                  </a:extLst>
                </a:gridCol>
                <a:gridCol w="758476">
                  <a:extLst>
                    <a:ext uri="{9D8B030D-6E8A-4147-A177-3AD203B41FA5}">
                      <a16:colId xmlns:a16="http://schemas.microsoft.com/office/drawing/2014/main" val="229050099"/>
                    </a:ext>
                  </a:extLst>
                </a:gridCol>
                <a:gridCol w="3396342">
                  <a:extLst>
                    <a:ext uri="{9D8B030D-6E8A-4147-A177-3AD203B41FA5}">
                      <a16:colId xmlns:a16="http://schemas.microsoft.com/office/drawing/2014/main" val="654579195"/>
                    </a:ext>
                  </a:extLst>
                </a:gridCol>
              </a:tblGrid>
              <a:tr h="437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S. No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Topic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year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Inference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43514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Multimodal Violence Detection in Videos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B. Peixoto, B. </a:t>
                      </a:r>
                      <a:r>
                        <a:rPr lang="en-US" sz="1600" dirty="0" err="1"/>
                        <a:t>Lavi</a:t>
                      </a:r>
                      <a:r>
                        <a:rPr lang="en-US" sz="1600" dirty="0"/>
                        <a:t>, P. </a:t>
                      </a:r>
                      <a:r>
                        <a:rPr lang="en-US" sz="1600" dirty="0" err="1"/>
                        <a:t>Bestagini</a:t>
                      </a:r>
                      <a:r>
                        <a:rPr lang="en-US" sz="1600" dirty="0"/>
                        <a:t>, Z. Dias and A. Rocha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Detection of Violence in videos. Input are video and audio. Accuracy achieved 74..4%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51919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Multi-modal Broad Learning System for Medical Image and Text-based Classification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Y. Zhou, J. Du, K. Guan and T. Wang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Medical report generation using Medical images. Inputs are report and medical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12281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Multi-Modal Understanding and Generation for Medical Images and Text via Vision-Language Pre-Training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J. H. Moon, H. Lee, W. Shin, Y. -H. Kim and E. Choi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Medical report generation using Medical images. Inputs are report and medical image. Query search used for searching the similar reports and images. 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12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37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50F604-57D6-04B4-CF42-05687DE3CEF1}"/>
              </a:ext>
            </a:extLst>
          </p:cNvPr>
          <p:cNvSpPr/>
          <p:nvPr/>
        </p:nvSpPr>
        <p:spPr>
          <a:xfrm>
            <a:off x="521208" y="5730240"/>
            <a:ext cx="1012952" cy="93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CEE7F-17E2-A0CA-AF36-B7B12F21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550C12-FAE4-F50E-C21E-09CB16FD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48657"/>
              </p:ext>
            </p:extLst>
          </p:nvPr>
        </p:nvGraphicFramePr>
        <p:xfrm>
          <a:off x="1052285" y="1288835"/>
          <a:ext cx="10450246" cy="37238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1055">
                  <a:extLst>
                    <a:ext uri="{9D8B030D-6E8A-4147-A177-3AD203B41FA5}">
                      <a16:colId xmlns:a16="http://schemas.microsoft.com/office/drawing/2014/main" val="3818470944"/>
                    </a:ext>
                  </a:extLst>
                </a:gridCol>
                <a:gridCol w="2791966">
                  <a:extLst>
                    <a:ext uri="{9D8B030D-6E8A-4147-A177-3AD203B41FA5}">
                      <a16:colId xmlns:a16="http://schemas.microsoft.com/office/drawing/2014/main" val="2696326027"/>
                    </a:ext>
                  </a:extLst>
                </a:gridCol>
                <a:gridCol w="2276670">
                  <a:extLst>
                    <a:ext uri="{9D8B030D-6E8A-4147-A177-3AD203B41FA5}">
                      <a16:colId xmlns:a16="http://schemas.microsoft.com/office/drawing/2014/main" val="4006298848"/>
                    </a:ext>
                  </a:extLst>
                </a:gridCol>
                <a:gridCol w="811763">
                  <a:extLst>
                    <a:ext uri="{9D8B030D-6E8A-4147-A177-3AD203B41FA5}">
                      <a16:colId xmlns:a16="http://schemas.microsoft.com/office/drawing/2014/main" val="229050099"/>
                    </a:ext>
                  </a:extLst>
                </a:gridCol>
                <a:gridCol w="3748792">
                  <a:extLst>
                    <a:ext uri="{9D8B030D-6E8A-4147-A177-3AD203B41FA5}">
                      <a16:colId xmlns:a16="http://schemas.microsoft.com/office/drawing/2014/main" val="654579195"/>
                    </a:ext>
                  </a:extLst>
                </a:gridCol>
              </a:tblGrid>
              <a:tr h="43732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S. No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Topic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Author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year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Inference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43514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4D Multimodal Speaker Model for Remote Speech Diagnosis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M. </a:t>
                      </a:r>
                      <a:r>
                        <a:rPr lang="en-IN" sz="1600" dirty="0" err="1"/>
                        <a:t>Krecichwost</a:t>
                      </a:r>
                      <a:r>
                        <a:rPr lang="en-IN" sz="1600" dirty="0"/>
                        <a:t>, A. Sage, Z. </a:t>
                      </a:r>
                      <a:r>
                        <a:rPr lang="en-IN" sz="1600" dirty="0" err="1"/>
                        <a:t>Miodonska</a:t>
                      </a:r>
                      <a:r>
                        <a:rPr lang="en-IN" sz="1600" dirty="0"/>
                        <a:t> and P. Badura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Audio voice and lip movement of the individuals are used for recognising the word. Implemented using multimodal method.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51919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 EEG signals for subject-wise Definition of </a:t>
                      </a:r>
                      <a:r>
                        <a:rPr lang="en-US" sz="1600" dirty="0" err="1"/>
                        <a:t>Armoni</a:t>
                      </a:r>
                      <a:r>
                        <a:rPr lang="en-US" sz="1600" dirty="0"/>
                        <a:t> Activities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Singh A, </a:t>
                      </a:r>
                      <a:r>
                        <a:rPr lang="en-US" sz="1600" dirty="0" err="1"/>
                        <a:t>Ranjbarzadeh</a:t>
                      </a:r>
                      <a:r>
                        <a:rPr lang="en-US" sz="1600" dirty="0"/>
                        <a:t> R, Raj K, Kumar T, Roy AM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Briefly explained about the EEG signal and Sensor Position to measure brain signals.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12281"/>
                  </a:ext>
                </a:extLst>
              </a:tr>
              <a:tr h="909055">
                <a:tc>
                  <a:txBody>
                    <a:bodyPr/>
                    <a:lstStyle/>
                    <a:p>
                      <a:r>
                        <a:rPr lang="en-IN" sz="1600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multimodal-Siamese Neural Network (</a:t>
                      </a:r>
                      <a:r>
                        <a:rPr lang="en-US" sz="1600" dirty="0" err="1"/>
                        <a:t>mSNN</a:t>
                      </a:r>
                      <a:r>
                        <a:rPr lang="en-US" sz="1600" dirty="0"/>
                        <a:t>) for person verification using signatures and EEG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err="1"/>
                        <a:t>Debashis</a:t>
                      </a:r>
                      <a:r>
                        <a:rPr lang="en-IN" sz="1600" dirty="0"/>
                        <a:t> Das </a:t>
                      </a:r>
                      <a:r>
                        <a:rPr lang="en-IN" sz="1600" dirty="0" err="1"/>
                        <a:t>Chakladar</a:t>
                      </a:r>
                      <a:r>
                        <a:rPr lang="en-IN" sz="1600" dirty="0"/>
                        <a:t>, Pradeep Kumar, Partha </a:t>
                      </a:r>
                      <a:r>
                        <a:rPr lang="en-IN" sz="1600" dirty="0" err="1"/>
                        <a:t>Pratim</a:t>
                      </a:r>
                      <a:r>
                        <a:rPr lang="en-IN" sz="1600" dirty="0"/>
                        <a:t> Roy, Debi </a:t>
                      </a:r>
                      <a:r>
                        <a:rPr lang="en-IN" sz="1600" dirty="0" err="1"/>
                        <a:t>Prosad</a:t>
                      </a:r>
                      <a:r>
                        <a:rPr lang="en-IN" sz="1600" dirty="0"/>
                        <a:t> Dogra, Erik Scheme, Victor Chang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 this Signature and EEG signal is used for classifying the forged and </a:t>
                      </a:r>
                      <a:r>
                        <a:rPr lang="en-IN" sz="1600" dirty="0" err="1"/>
                        <a:t>orginal</a:t>
                      </a:r>
                      <a:r>
                        <a:rPr lang="en-IN" sz="1600" dirty="0"/>
                        <a:t> signature. LSTM used for EEG and CNN used for signature classification.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12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63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3828</Words>
  <Application>Microsoft Office PowerPoint</Application>
  <PresentationFormat>Widescreen</PresentationFormat>
  <Paragraphs>708</Paragraphs>
  <Slides>61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Segoe UI</vt:lpstr>
      <vt:lpstr>Segoe UI Semibold</vt:lpstr>
      <vt:lpstr>Times New Roman</vt:lpstr>
      <vt:lpstr>Office Theme</vt:lpstr>
      <vt:lpstr>Worksheet</vt:lpstr>
      <vt:lpstr>Learning assessment for Dyslexic Children using Multimodal Deep Learning Techniques</vt:lpstr>
      <vt:lpstr>Agenda</vt:lpstr>
      <vt:lpstr>PowerPoint Presentation</vt:lpstr>
      <vt:lpstr>PowerPoint Presentation</vt:lpstr>
      <vt:lpstr>PowerPoint Presentation</vt:lpstr>
      <vt:lpstr>Multimodal Learning</vt:lpstr>
      <vt:lpstr>Types of Multimodal Fusion</vt:lpstr>
      <vt:lpstr>Literature Survey</vt:lpstr>
      <vt:lpstr>Literature Survey</vt:lpstr>
      <vt:lpstr>Literature Survey</vt:lpstr>
      <vt:lpstr>EEG Device (MUSE 2) </vt:lpstr>
      <vt:lpstr>Sensor Positioning in MUSE 2</vt:lpstr>
      <vt:lpstr>Mind-monitor APK</vt:lpstr>
      <vt:lpstr>EEG frequency</vt:lpstr>
      <vt:lpstr>EEG Data Preparation</vt:lpstr>
      <vt:lpstr>EEG Data Preparation</vt:lpstr>
      <vt:lpstr>EEG Data Preparation</vt:lpstr>
      <vt:lpstr>EEG Data Preparation</vt:lpstr>
      <vt:lpstr>EEG Data Preparation</vt:lpstr>
      <vt:lpstr>EEG Dataset Collection</vt:lpstr>
      <vt:lpstr>Dataset Details</vt:lpstr>
      <vt:lpstr>EDA</vt:lpstr>
      <vt:lpstr>PowerPoint Presentation</vt:lpstr>
      <vt:lpstr>PowerPoint Presentation</vt:lpstr>
      <vt:lpstr>PowerPoint Presentation</vt:lpstr>
      <vt:lpstr>PowerPoint Presentation</vt:lpstr>
      <vt:lpstr>Feature Engineering</vt:lpstr>
      <vt:lpstr>EEG Classification model</vt:lpstr>
      <vt:lpstr>Linear SVM</vt:lpstr>
      <vt:lpstr>Non- Linear SVM</vt:lpstr>
      <vt:lpstr>K-Nearest Neighbour (KNN) Classifier</vt:lpstr>
      <vt:lpstr>K – Nearest Neighbour (KNN)</vt:lpstr>
      <vt:lpstr>Random Forest(RF) Classifier</vt:lpstr>
      <vt:lpstr>Explainable AI (XAI) – LIME (RF Model) </vt:lpstr>
      <vt:lpstr>LSTM – Long Short Term Memory</vt:lpstr>
      <vt:lpstr>LSTM Performance</vt:lpstr>
      <vt:lpstr>Testing LSTM Model</vt:lpstr>
      <vt:lpstr>Classifier Results Comparision</vt:lpstr>
      <vt:lpstr>Handwritten Characters Dataset</vt:lpstr>
      <vt:lpstr>Image Pre-processing</vt:lpstr>
      <vt:lpstr>Normal Writings</vt:lpstr>
      <vt:lpstr>Dyslexic Writings</vt:lpstr>
      <vt:lpstr>Image Classification Model</vt:lpstr>
      <vt:lpstr>PowerPoint Presentation</vt:lpstr>
      <vt:lpstr>PowerPoint Presentation</vt:lpstr>
      <vt:lpstr>CNN model 3 Architecture</vt:lpstr>
      <vt:lpstr>PowerPoint Presentation</vt:lpstr>
      <vt:lpstr>CNN model Hyper Parameters</vt:lpstr>
      <vt:lpstr>Testing CNN model</vt:lpstr>
      <vt:lpstr>Software Tools Required</vt:lpstr>
      <vt:lpstr>System Requirements</vt:lpstr>
      <vt:lpstr>Multimodal Fusion</vt:lpstr>
      <vt:lpstr>Proposed Multimodal Architecture</vt:lpstr>
      <vt:lpstr>Concatenation Fusion Method</vt:lpstr>
      <vt:lpstr>Multimodal Average fusion Performance</vt:lpstr>
      <vt:lpstr>Testing Average Fusion model</vt:lpstr>
      <vt:lpstr>Conclusion</vt:lpstr>
      <vt:lpstr>References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assessment for Dyslexic Children using Multimodal Deep Learning Techniques</dc:title>
  <dc:creator>Jayachandru K</dc:creator>
  <cp:lastModifiedBy>Jayachandru K</cp:lastModifiedBy>
  <cp:revision>11</cp:revision>
  <dcterms:created xsi:type="dcterms:W3CDTF">2023-05-22T04:24:55Z</dcterms:created>
  <dcterms:modified xsi:type="dcterms:W3CDTF">2023-05-24T03:45:45Z</dcterms:modified>
</cp:coreProperties>
</file>